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8" r:id="rId2"/>
    <p:sldId id="269" r:id="rId3"/>
    <p:sldId id="272" r:id="rId4"/>
    <p:sldId id="277" r:id="rId5"/>
    <p:sldId id="274" r:id="rId6"/>
    <p:sldId id="300" r:id="rId7"/>
    <p:sldId id="301" r:id="rId8"/>
    <p:sldId id="259" r:id="rId9"/>
    <p:sldId id="281" r:id="rId10"/>
    <p:sldId id="302" r:id="rId11"/>
    <p:sldId id="282" r:id="rId12"/>
    <p:sldId id="304" r:id="rId13"/>
    <p:sldId id="303" r:id="rId14"/>
    <p:sldId id="305" r:id="rId15"/>
    <p:sldId id="283" r:id="rId16"/>
    <p:sldId id="307" r:id="rId17"/>
    <p:sldId id="308" r:id="rId18"/>
    <p:sldId id="311" r:id="rId19"/>
    <p:sldId id="309" r:id="rId20"/>
    <p:sldId id="310" r:id="rId21"/>
    <p:sldId id="296" r:id="rId22"/>
    <p:sldId id="312" r:id="rId23"/>
    <p:sldId id="284" r:id="rId24"/>
    <p:sldId id="314" r:id="rId25"/>
    <p:sldId id="313" r:id="rId26"/>
    <p:sldId id="315" r:id="rId27"/>
  </p:sldIdLst>
  <p:sldSz cx="9144000" cy="6858000" type="screen4x3"/>
  <p:notesSz cx="674211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76" userDrawn="1">
          <p15:clr>
            <a:srgbClr val="A4A3A4"/>
          </p15:clr>
        </p15:guide>
        <p15:guide id="2" pos="363" userDrawn="1">
          <p15:clr>
            <a:srgbClr val="A4A3A4"/>
          </p15:clr>
        </p15:guide>
        <p15:guide id="3" pos="2880" userDrawn="1">
          <p15:clr>
            <a:srgbClr val="A4A3A4"/>
          </p15:clr>
        </p15:guide>
        <p15:guide id="4" orient="horz" pos="329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AC"/>
    <a:srgbClr val="013E75"/>
    <a:srgbClr val="22B300"/>
    <a:srgbClr val="0E8D38"/>
    <a:srgbClr val="26B503"/>
    <a:srgbClr val="3AB5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1A58BD-762A-B192-0357-0695A47DFA98}" v="3" dt="2018-08-29T14:55:11.8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46" autoAdjust="0"/>
    <p:restoredTop sz="85777" autoAdjust="0"/>
  </p:normalViewPr>
  <p:slideViewPr>
    <p:cSldViewPr snapToGrid="0">
      <p:cViewPr varScale="1">
        <p:scale>
          <a:sx n="89" d="100"/>
          <a:sy n="89" d="100"/>
        </p:scale>
        <p:origin x="414" y="78"/>
      </p:cViewPr>
      <p:guideLst>
        <p:guide orient="horz" pos="2976"/>
        <p:guide pos="363"/>
        <p:guide pos="2880"/>
        <p:guide orient="horz" pos="329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sa Caetano" userId="S::ecaetano@reitoria.unl.pt::85f2dd0d-1b0c-4d8a-a079-27ff8d4a7404" providerId="AD" clId="Web-{981A58BD-762A-B192-0357-0695A47DFA98}"/>
    <pc:docChg chg="modSld">
      <pc:chgData name="Elsa Caetano" userId="S::ecaetano@reitoria.unl.pt::85f2dd0d-1b0c-4d8a-a079-27ff8d4a7404" providerId="AD" clId="Web-{981A58BD-762A-B192-0357-0695A47DFA98}" dt="2018-08-29T14:55:14.909" v="9"/>
      <pc:docMkLst>
        <pc:docMk/>
      </pc:docMkLst>
      <pc:sldChg chg="addSp delSp modSp mod setBg">
        <pc:chgData name="Elsa Caetano" userId="S::ecaetano@reitoria.unl.pt::85f2dd0d-1b0c-4d8a-a079-27ff8d4a7404" providerId="AD" clId="Web-{981A58BD-762A-B192-0357-0695A47DFA98}" dt="2018-08-29T14:55:14.909" v="9"/>
        <pc:sldMkLst>
          <pc:docMk/>
          <pc:sldMk cId="55775598" sldId="258"/>
        </pc:sldMkLst>
        <pc:picChg chg="add del mod">
          <ac:chgData name="Elsa Caetano" userId="S::ecaetano@reitoria.unl.pt::85f2dd0d-1b0c-4d8a-a079-27ff8d4a7404" providerId="AD" clId="Web-{981A58BD-762A-B192-0357-0695A47DFA98}" dt="2018-08-29T14:55:14.909" v="9"/>
          <ac:picMkLst>
            <pc:docMk/>
            <pc:sldMk cId="55775598" sldId="258"/>
            <ac:picMk id="5" creationId="{4FD280C1-F16E-4AF2-A39F-1FB4EF1DC72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21582" cy="495348"/>
          </a:xfrm>
          <a:prstGeom prst="rect">
            <a:avLst/>
          </a:prstGeom>
        </p:spPr>
        <p:txBody>
          <a:bodyPr vert="horz" lIns="91440" tIns="45720" rIns="91440" bIns="45720" rtlCol="0"/>
          <a:lstStyle>
            <a:lvl1pPr algn="l">
              <a:defRPr sz="1200"/>
            </a:lvl1pPr>
          </a:lstStyle>
          <a:p>
            <a:endParaRPr lang="en-GB"/>
          </a:p>
        </p:txBody>
      </p:sp>
      <p:sp>
        <p:nvSpPr>
          <p:cNvPr id="3" name="Marcador de Posição da Data 2"/>
          <p:cNvSpPr>
            <a:spLocks noGrp="1"/>
          </p:cNvSpPr>
          <p:nvPr>
            <p:ph type="dt" idx="1"/>
          </p:nvPr>
        </p:nvSpPr>
        <p:spPr>
          <a:xfrm>
            <a:off x="3818971" y="0"/>
            <a:ext cx="2921582" cy="495348"/>
          </a:xfrm>
          <a:prstGeom prst="rect">
            <a:avLst/>
          </a:prstGeom>
        </p:spPr>
        <p:txBody>
          <a:bodyPr vert="horz" lIns="91440" tIns="45720" rIns="91440" bIns="45720" rtlCol="0"/>
          <a:lstStyle>
            <a:lvl1pPr algn="r">
              <a:defRPr sz="1200"/>
            </a:lvl1pPr>
          </a:lstStyle>
          <a:p>
            <a:fld id="{C993F658-D134-430E-8305-215D433C9057}" type="datetimeFigureOut">
              <a:rPr lang="en-GB" smtClean="0"/>
              <a:t>29/08/2018</a:t>
            </a:fld>
            <a:endParaRPr lang="en-GB"/>
          </a:p>
        </p:txBody>
      </p:sp>
      <p:sp>
        <p:nvSpPr>
          <p:cNvPr id="4" name="Marcador de Posição da Imagem do Diapositivo 3"/>
          <p:cNvSpPr>
            <a:spLocks noGrp="1" noRot="1" noChangeAspect="1"/>
          </p:cNvSpPr>
          <p:nvPr>
            <p:ph type="sldImg" idx="2"/>
          </p:nvPr>
        </p:nvSpPr>
        <p:spPr>
          <a:xfrm>
            <a:off x="1150938" y="1233488"/>
            <a:ext cx="4440237" cy="3332162"/>
          </a:xfrm>
          <a:prstGeom prst="rect">
            <a:avLst/>
          </a:prstGeom>
          <a:noFill/>
          <a:ln w="12700">
            <a:solidFill>
              <a:prstClr val="black"/>
            </a:solidFill>
          </a:ln>
        </p:spPr>
        <p:txBody>
          <a:bodyPr vert="horz" lIns="91440" tIns="45720" rIns="91440" bIns="45720" rtlCol="0" anchor="ctr"/>
          <a:lstStyle/>
          <a:p>
            <a:endParaRPr lang="en-GB"/>
          </a:p>
        </p:txBody>
      </p:sp>
      <p:sp>
        <p:nvSpPr>
          <p:cNvPr id="5" name="Marcador de Posição de Notas 4"/>
          <p:cNvSpPr>
            <a:spLocks noGrp="1"/>
          </p:cNvSpPr>
          <p:nvPr>
            <p:ph type="body" sz="quarter" idx="3"/>
          </p:nvPr>
        </p:nvSpPr>
        <p:spPr>
          <a:xfrm>
            <a:off x="674212" y="4751219"/>
            <a:ext cx="5393690" cy="3887361"/>
          </a:xfrm>
          <a:prstGeom prst="rect">
            <a:avLst/>
          </a:prstGeom>
        </p:spPr>
        <p:txBody>
          <a:bodyPr vert="horz" lIns="91440" tIns="45720" rIns="91440" bIns="45720" rtlCol="0"/>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6" name="Marcador de Posição do Rodapé 5"/>
          <p:cNvSpPr>
            <a:spLocks noGrp="1"/>
          </p:cNvSpPr>
          <p:nvPr>
            <p:ph type="ftr" sz="quarter" idx="4"/>
          </p:nvPr>
        </p:nvSpPr>
        <p:spPr>
          <a:xfrm>
            <a:off x="0" y="9377317"/>
            <a:ext cx="2921582" cy="495347"/>
          </a:xfrm>
          <a:prstGeom prst="rect">
            <a:avLst/>
          </a:prstGeom>
        </p:spPr>
        <p:txBody>
          <a:bodyPr vert="horz" lIns="91440" tIns="45720" rIns="91440" bIns="45720" rtlCol="0" anchor="b"/>
          <a:lstStyle>
            <a:lvl1pPr algn="l">
              <a:defRPr sz="1200"/>
            </a:lvl1pPr>
          </a:lstStyle>
          <a:p>
            <a:endParaRPr lang="en-GB"/>
          </a:p>
        </p:txBody>
      </p:sp>
      <p:sp>
        <p:nvSpPr>
          <p:cNvPr id="7" name="Marcador de Posição do Número do Diapositivo 6"/>
          <p:cNvSpPr>
            <a:spLocks noGrp="1"/>
          </p:cNvSpPr>
          <p:nvPr>
            <p:ph type="sldNum" sz="quarter" idx="5"/>
          </p:nvPr>
        </p:nvSpPr>
        <p:spPr>
          <a:xfrm>
            <a:off x="3818971" y="9377317"/>
            <a:ext cx="2921582" cy="495347"/>
          </a:xfrm>
          <a:prstGeom prst="rect">
            <a:avLst/>
          </a:prstGeom>
        </p:spPr>
        <p:txBody>
          <a:bodyPr vert="horz" lIns="91440" tIns="45720" rIns="91440" bIns="45720" rtlCol="0" anchor="b"/>
          <a:lstStyle>
            <a:lvl1pPr algn="r">
              <a:defRPr sz="1200"/>
            </a:lvl1pPr>
          </a:lstStyle>
          <a:p>
            <a:fld id="{32BAECAF-F2CE-442F-8F14-7EF94BB512C5}" type="slidenum">
              <a:rPr lang="en-GB" smtClean="0"/>
              <a:t>‹nº›</a:t>
            </a:fld>
            <a:endParaRPr lang="en-GB"/>
          </a:p>
        </p:txBody>
      </p:sp>
    </p:spTree>
    <p:extLst>
      <p:ext uri="{BB962C8B-B14F-4D97-AF65-F5344CB8AC3E}">
        <p14:creationId xmlns:p14="http://schemas.microsoft.com/office/powerpoint/2010/main" val="864688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en-GB" dirty="0"/>
          </a:p>
        </p:txBody>
      </p:sp>
      <p:sp>
        <p:nvSpPr>
          <p:cNvPr id="4" name="Marcador de Posição do Número do Diapositivo 3"/>
          <p:cNvSpPr>
            <a:spLocks noGrp="1"/>
          </p:cNvSpPr>
          <p:nvPr>
            <p:ph type="sldNum" sz="quarter" idx="10"/>
          </p:nvPr>
        </p:nvSpPr>
        <p:spPr/>
        <p:txBody>
          <a:bodyPr/>
          <a:lstStyle/>
          <a:p>
            <a:fld id="{32BAECAF-F2CE-442F-8F14-7EF94BB512C5}" type="slidenum">
              <a:rPr lang="en-GB" smtClean="0"/>
              <a:t>1</a:t>
            </a:fld>
            <a:endParaRPr lang="en-GB"/>
          </a:p>
        </p:txBody>
      </p:sp>
    </p:spTree>
    <p:extLst>
      <p:ext uri="{BB962C8B-B14F-4D97-AF65-F5344CB8AC3E}">
        <p14:creationId xmlns:p14="http://schemas.microsoft.com/office/powerpoint/2010/main" val="2326241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r>
              <a:rPr lang="en-GB" b="0" dirty="0"/>
              <a:t>The term feedback is often used to describe all kinds of comments made after the fact, including advice, praise, and evaluation. But none of these are feedback, strictly speaking. Basically, feedback is information about how we are doing in our efforts to reach a goal.</a:t>
            </a:r>
            <a:endParaRPr lang="pt-PT" b="0" dirty="0"/>
          </a:p>
          <a:p>
            <a:r>
              <a:rPr lang="pt-PT" b="1" dirty="0" err="1"/>
              <a:t>Goal-referenced</a:t>
            </a:r>
            <a:r>
              <a:rPr lang="pt-PT" b="1" dirty="0"/>
              <a:t> </a:t>
            </a:r>
            <a:r>
              <a:rPr lang="pt-PT" b="1" dirty="0" err="1"/>
              <a:t>and</a:t>
            </a:r>
            <a:r>
              <a:rPr lang="pt-PT" b="1" baseline="0" dirty="0"/>
              <a:t> </a:t>
            </a:r>
            <a:r>
              <a:rPr lang="pt-PT" b="1" baseline="0" dirty="0" err="1"/>
              <a:t>Tangible</a:t>
            </a:r>
            <a:r>
              <a:rPr lang="pt-PT" b="1" dirty="0"/>
              <a:t>: </a:t>
            </a:r>
            <a:r>
              <a:rPr lang="en-GB" sz="1200" b="0" i="0" kern="1200" dirty="0">
                <a:solidFill>
                  <a:schemeClr val="tx1"/>
                </a:solidFill>
                <a:effectLst/>
                <a:latin typeface="+mn-lt"/>
                <a:ea typeface="+mn-ea"/>
                <a:cs typeface="+mn-cs"/>
              </a:rPr>
              <a:t>Information becomes feedback if, and only if, I am trying to cause something and the information tells me whether I am on track or need to change course.</a:t>
            </a:r>
            <a:r>
              <a:rPr lang="en-GB" sz="1200" b="0" i="0" kern="1200" baseline="0" dirty="0">
                <a:solidFill>
                  <a:schemeClr val="tx1"/>
                </a:solidFill>
                <a:effectLst/>
                <a:latin typeface="+mn-lt"/>
                <a:ea typeface="+mn-ea"/>
                <a:cs typeface="+mn-cs"/>
              </a:rPr>
              <a:t> </a:t>
            </a:r>
            <a:r>
              <a:rPr lang="en-GB" sz="1200" b="0" i="0" kern="1200" dirty="0">
                <a:solidFill>
                  <a:schemeClr val="tx1"/>
                </a:solidFill>
                <a:effectLst/>
                <a:latin typeface="+mn-lt"/>
                <a:ea typeface="+mn-ea"/>
                <a:cs typeface="+mn-cs"/>
              </a:rPr>
              <a:t>Any useful feedback system involves not only a clear goal, but also tangible results related to the goal. </a:t>
            </a:r>
          </a:p>
          <a:p>
            <a:r>
              <a:rPr lang="en-GB" sz="1200" b="1" i="0" kern="1200" dirty="0">
                <a:solidFill>
                  <a:schemeClr val="tx1"/>
                </a:solidFill>
                <a:effectLst/>
                <a:latin typeface="+mn-lt"/>
                <a:ea typeface="+mn-ea"/>
                <a:cs typeface="+mn-cs"/>
              </a:rPr>
              <a:t>Actionable</a:t>
            </a:r>
            <a:r>
              <a:rPr lang="en-GB" sz="1200" b="0" i="0" kern="1200" dirty="0">
                <a:solidFill>
                  <a:schemeClr val="tx1"/>
                </a:solidFill>
                <a:effectLst/>
                <a:latin typeface="+mn-lt"/>
                <a:ea typeface="+mn-ea"/>
                <a:cs typeface="+mn-cs"/>
              </a:rPr>
              <a:t>: Effective feedback is concrete, specific, and useful; it provides </a:t>
            </a:r>
            <a:r>
              <a:rPr lang="en-GB" sz="1200" b="0" i="1" kern="1200" dirty="0">
                <a:solidFill>
                  <a:schemeClr val="tx1"/>
                </a:solidFill>
                <a:effectLst/>
                <a:latin typeface="+mn-lt"/>
                <a:ea typeface="+mn-ea"/>
                <a:cs typeface="+mn-cs"/>
              </a:rPr>
              <a:t>actionable</a:t>
            </a:r>
            <a:r>
              <a:rPr lang="en-GB" sz="1200" b="0" i="0" kern="1200" dirty="0">
                <a:solidFill>
                  <a:schemeClr val="tx1"/>
                </a:solidFill>
                <a:effectLst/>
                <a:latin typeface="+mn-lt"/>
                <a:ea typeface="+mn-ea"/>
                <a:cs typeface="+mn-cs"/>
              </a:rPr>
              <a:t> information. Thus, "Good job!" and "You did that wrong" and </a:t>
            </a:r>
            <a:r>
              <a:rPr lang="en-GB" sz="1200" b="0" i="1" kern="1200" dirty="0">
                <a:solidFill>
                  <a:schemeClr val="tx1"/>
                </a:solidFill>
                <a:effectLst/>
                <a:latin typeface="+mn-lt"/>
                <a:ea typeface="+mn-ea"/>
                <a:cs typeface="+mn-cs"/>
              </a:rPr>
              <a:t>B+</a:t>
            </a:r>
            <a:r>
              <a:rPr lang="en-GB" sz="1200" b="0" i="0" kern="1200" dirty="0">
                <a:solidFill>
                  <a:schemeClr val="tx1"/>
                </a:solidFill>
                <a:effectLst/>
                <a:latin typeface="+mn-lt"/>
                <a:ea typeface="+mn-ea"/>
                <a:cs typeface="+mn-cs"/>
              </a:rPr>
              <a:t> are not feedback at all,</a:t>
            </a:r>
            <a:r>
              <a:rPr lang="en-GB" sz="1200" b="0" i="0" kern="1200" baseline="0" dirty="0">
                <a:solidFill>
                  <a:schemeClr val="tx1"/>
                </a:solidFill>
                <a:effectLst/>
                <a:latin typeface="+mn-lt"/>
                <a:ea typeface="+mn-ea"/>
                <a:cs typeface="+mn-cs"/>
              </a:rPr>
              <a:t> they are evaluations. Feedback is based on </a:t>
            </a:r>
            <a:r>
              <a:rPr lang="en-GB" sz="1200" b="0" i="0" kern="1200" dirty="0">
                <a:solidFill>
                  <a:schemeClr val="tx1"/>
                </a:solidFill>
                <a:effectLst/>
                <a:latin typeface="+mn-lt"/>
                <a:ea typeface="+mn-ea"/>
                <a:cs typeface="+mn-cs"/>
              </a:rPr>
              <a:t>neutral, goal-related facts</a:t>
            </a:r>
            <a:r>
              <a:rPr lang="en-GB" sz="1200" b="0" i="0" kern="1200" baseline="0" dirty="0">
                <a:solidFill>
                  <a:schemeClr val="tx1"/>
                </a:solidFill>
                <a:effectLst/>
                <a:latin typeface="+mn-lt"/>
                <a:ea typeface="+mn-ea"/>
                <a:cs typeface="+mn-cs"/>
              </a:rPr>
              <a:t> that help the person to know </a:t>
            </a:r>
            <a:r>
              <a:rPr lang="en-GB" sz="1200" b="0" i="0" kern="1200" dirty="0">
                <a:solidFill>
                  <a:schemeClr val="tx1"/>
                </a:solidFill>
                <a:effectLst/>
                <a:latin typeface="+mn-lt"/>
                <a:ea typeface="+mn-ea"/>
                <a:cs typeface="+mn-cs"/>
              </a:rPr>
              <a:t>what </a:t>
            </a:r>
            <a:r>
              <a:rPr lang="en-GB" sz="1200" b="0" i="1" kern="1200" dirty="0">
                <a:solidFill>
                  <a:schemeClr val="tx1"/>
                </a:solidFill>
                <a:effectLst/>
                <a:latin typeface="+mn-lt"/>
                <a:ea typeface="+mn-ea"/>
                <a:cs typeface="+mn-cs"/>
              </a:rPr>
              <a:t>specifically</a:t>
            </a:r>
            <a:r>
              <a:rPr lang="en-GB" sz="1200" b="0" i="0" kern="1200" dirty="0">
                <a:solidFill>
                  <a:schemeClr val="tx1"/>
                </a:solidFill>
                <a:effectLst/>
                <a:latin typeface="+mn-lt"/>
                <a:ea typeface="+mn-ea"/>
                <a:cs typeface="+mn-cs"/>
              </a:rPr>
              <a:t> should do more or less next time</a:t>
            </a:r>
            <a:r>
              <a:rPr lang="en-GB" sz="1200" b="0" i="0" kern="1200" baseline="0" dirty="0">
                <a:solidFill>
                  <a:schemeClr val="tx1"/>
                </a:solidFill>
                <a:effectLst/>
                <a:latin typeface="+mn-lt"/>
                <a:ea typeface="+mn-ea"/>
                <a:cs typeface="+mn-cs"/>
              </a:rPr>
              <a:t> to improve results.</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latin typeface="+mn-lt"/>
                <a:ea typeface="+mn-ea"/>
                <a:cs typeface="+mn-cs"/>
              </a:rPr>
              <a:t>Transparent and User-Friendly:</a:t>
            </a:r>
            <a:r>
              <a:rPr lang="en-GB" sz="1200" b="1" kern="1200" baseline="0" dirty="0">
                <a:solidFill>
                  <a:schemeClr val="tx1"/>
                </a:solidFill>
                <a:latin typeface="+mn-lt"/>
                <a:ea typeface="+mn-ea"/>
                <a:cs typeface="+mn-cs"/>
              </a:rPr>
              <a:t> </a:t>
            </a:r>
            <a:r>
              <a:rPr lang="en-GB" sz="1200" kern="1200" baseline="0" dirty="0">
                <a:solidFill>
                  <a:schemeClr val="tx1"/>
                </a:solidFill>
                <a:latin typeface="+mn-lt"/>
                <a:ea typeface="+mn-ea"/>
                <a:cs typeface="+mn-cs"/>
              </a:rPr>
              <a:t>Even if feedback is specific and accurate in the eyes of experts or bystanders, it is not of much value if the user cannot understand it or is overwhelmed by it. </a:t>
            </a:r>
            <a:r>
              <a:rPr lang="en-GB" sz="1200" b="0" i="0" kern="1200" dirty="0">
                <a:solidFill>
                  <a:schemeClr val="tx1"/>
                </a:solidFill>
                <a:effectLst/>
                <a:latin typeface="+mn-lt"/>
                <a:ea typeface="+mn-ea"/>
                <a:cs typeface="+mn-cs"/>
              </a:rPr>
              <a:t>Expert coaches uniformly avoid overloading performers with too much or too technical information. They tell the performers one important thing they noticed that, if changed, will likely yield immediate and noticeable </a:t>
            </a:r>
            <a:r>
              <a:rPr lang="en-GB" sz="1200" b="0" i="0" kern="1200" dirty="0" err="1">
                <a:solidFill>
                  <a:schemeClr val="tx1"/>
                </a:solidFill>
                <a:effectLst/>
                <a:latin typeface="+mn-lt"/>
                <a:ea typeface="+mn-ea"/>
                <a:cs typeface="+mn-cs"/>
              </a:rPr>
              <a:t>improvement.They</a:t>
            </a:r>
            <a:r>
              <a:rPr lang="en-GB" sz="1200" b="0" i="0" kern="1200" dirty="0">
                <a:solidFill>
                  <a:schemeClr val="tx1"/>
                </a:solidFill>
                <a:effectLst/>
                <a:latin typeface="+mn-lt"/>
                <a:ea typeface="+mn-ea"/>
                <a:cs typeface="+mn-cs"/>
              </a:rPr>
              <a:t> don't offer advice until they make sure the performer understands the importance of what they saw.</a:t>
            </a:r>
            <a:endParaRPr lang="en-GB" sz="1200" kern="1200" dirty="0">
              <a:solidFill>
                <a:schemeClr val="tx1"/>
              </a:solidFill>
              <a:latin typeface="+mn-lt"/>
              <a:ea typeface="+mn-ea"/>
              <a:cs typeface="+mn-cs"/>
            </a:endParaRPr>
          </a:p>
          <a:p>
            <a:r>
              <a:rPr lang="pt-PT" sz="1200" b="1" i="0" kern="1200" baseline="0" dirty="0" err="1">
                <a:solidFill>
                  <a:schemeClr val="tx1"/>
                </a:solidFill>
                <a:effectLst/>
                <a:latin typeface="+mn-lt"/>
                <a:ea typeface="+mn-ea"/>
                <a:cs typeface="+mn-cs"/>
              </a:rPr>
              <a:t>Timely</a:t>
            </a:r>
            <a:r>
              <a:rPr lang="pt-PT" sz="1200" b="1" i="0" kern="1200" baseline="0" dirty="0">
                <a:solidFill>
                  <a:schemeClr val="tx1"/>
                </a:solidFill>
                <a:effectLst/>
                <a:latin typeface="+mn-lt"/>
                <a:ea typeface="+mn-ea"/>
                <a:cs typeface="+mn-cs"/>
              </a:rPr>
              <a:t>: </a:t>
            </a:r>
            <a:r>
              <a:rPr lang="en-GB" sz="1200" b="0" i="0" kern="1200" dirty="0">
                <a:solidFill>
                  <a:schemeClr val="tx1"/>
                </a:solidFill>
                <a:effectLst/>
                <a:latin typeface="+mn-lt"/>
                <a:ea typeface="+mn-ea"/>
                <a:cs typeface="+mn-cs"/>
              </a:rPr>
              <a:t>In most cases, the sooner I get feedback, the better. </a:t>
            </a:r>
          </a:p>
          <a:p>
            <a:r>
              <a:rPr lang="en-GB" sz="1200" b="1" i="0" kern="1200" dirty="0">
                <a:solidFill>
                  <a:schemeClr val="tx1"/>
                </a:solidFill>
                <a:effectLst/>
                <a:latin typeface="+mn-lt"/>
                <a:ea typeface="+mn-ea"/>
                <a:cs typeface="+mn-cs"/>
              </a:rPr>
              <a:t>Ongoing</a:t>
            </a:r>
            <a:r>
              <a:rPr lang="en-GB" sz="1200" b="0" i="0" kern="1200" dirty="0">
                <a:solidFill>
                  <a:schemeClr val="tx1"/>
                </a:solidFill>
                <a:effectLst/>
                <a:latin typeface="+mn-lt"/>
                <a:ea typeface="+mn-ea"/>
                <a:cs typeface="+mn-cs"/>
              </a:rPr>
              <a:t>: Adjusting our performance depends on not only receiving feedback but also having opportunities to use it. </a:t>
            </a:r>
            <a:endParaRPr lang="pt-PT" sz="1200" b="0" i="0" kern="1200" baseline="0" dirty="0">
              <a:solidFill>
                <a:schemeClr val="tx1"/>
              </a:solidFill>
              <a:effectLst/>
              <a:latin typeface="+mn-lt"/>
              <a:ea typeface="+mn-ea"/>
              <a:cs typeface="+mn-cs"/>
            </a:endParaRPr>
          </a:p>
          <a:p>
            <a:endParaRPr lang="en-GB" sz="1200" b="0" i="0" kern="1200" baseline="0" dirty="0">
              <a:solidFill>
                <a:schemeClr val="tx1"/>
              </a:solidFill>
              <a:effectLst/>
              <a:latin typeface="+mn-lt"/>
              <a:ea typeface="+mn-ea"/>
              <a:cs typeface="+mn-cs"/>
            </a:endParaRPr>
          </a:p>
          <a:p>
            <a:endParaRPr lang="en-GB" dirty="0"/>
          </a:p>
        </p:txBody>
      </p:sp>
      <p:sp>
        <p:nvSpPr>
          <p:cNvPr id="4" name="Marcador de Posição do Número do Diapositivo 3"/>
          <p:cNvSpPr>
            <a:spLocks noGrp="1"/>
          </p:cNvSpPr>
          <p:nvPr>
            <p:ph type="sldNum" sz="quarter" idx="10"/>
          </p:nvPr>
        </p:nvSpPr>
        <p:spPr/>
        <p:txBody>
          <a:bodyPr/>
          <a:lstStyle/>
          <a:p>
            <a:fld id="{32BAECAF-F2CE-442F-8F14-7EF94BB512C5}" type="slidenum">
              <a:rPr lang="en-GB" smtClean="0"/>
              <a:t>20</a:t>
            </a:fld>
            <a:endParaRPr lang="en-GB"/>
          </a:p>
        </p:txBody>
      </p:sp>
    </p:spTree>
    <p:extLst>
      <p:ext uri="{BB962C8B-B14F-4D97-AF65-F5344CB8AC3E}">
        <p14:creationId xmlns:p14="http://schemas.microsoft.com/office/powerpoint/2010/main" val="2417529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fld id="{470D82FB-CD83-4356-AC8D-A56860E12BC7}" type="slidenum">
              <a:rPr lang="pt-PT" smtClean="0"/>
              <a:t>22</a:t>
            </a:fld>
            <a:endParaRPr lang="pt-PT"/>
          </a:p>
        </p:txBody>
      </p:sp>
    </p:spTree>
    <p:extLst>
      <p:ext uri="{BB962C8B-B14F-4D97-AF65-F5344CB8AC3E}">
        <p14:creationId xmlns:p14="http://schemas.microsoft.com/office/powerpoint/2010/main" val="36534010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fld id="{470D82FB-CD83-4356-AC8D-A56860E12BC7}" type="slidenum">
              <a:rPr lang="pt-PT" smtClean="0"/>
              <a:t>25</a:t>
            </a:fld>
            <a:endParaRPr lang="pt-PT"/>
          </a:p>
        </p:txBody>
      </p:sp>
    </p:spTree>
    <p:extLst>
      <p:ext uri="{BB962C8B-B14F-4D97-AF65-F5344CB8AC3E}">
        <p14:creationId xmlns:p14="http://schemas.microsoft.com/office/powerpoint/2010/main" val="3396131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fld id="{470D82FB-CD83-4356-AC8D-A56860E12BC7}" type="slidenum">
              <a:rPr lang="pt-PT" smtClean="0"/>
              <a:t>5</a:t>
            </a:fld>
            <a:endParaRPr lang="pt-PT"/>
          </a:p>
        </p:txBody>
      </p:sp>
    </p:spTree>
    <p:extLst>
      <p:ext uri="{BB962C8B-B14F-4D97-AF65-F5344CB8AC3E}">
        <p14:creationId xmlns:p14="http://schemas.microsoft.com/office/powerpoint/2010/main" val="1698066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fld id="{470D82FB-CD83-4356-AC8D-A56860E12BC7}" type="slidenum">
              <a:rPr lang="pt-PT" smtClean="0"/>
              <a:t>7</a:t>
            </a:fld>
            <a:endParaRPr lang="pt-PT"/>
          </a:p>
        </p:txBody>
      </p:sp>
    </p:spTree>
    <p:extLst>
      <p:ext uri="{BB962C8B-B14F-4D97-AF65-F5344CB8AC3E}">
        <p14:creationId xmlns:p14="http://schemas.microsoft.com/office/powerpoint/2010/main" val="3361390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r>
              <a:rPr lang="pt-PT" dirty="0" err="1"/>
              <a:t>Culture</a:t>
            </a:r>
            <a:r>
              <a:rPr lang="pt-PT" dirty="0"/>
              <a:t> – </a:t>
            </a:r>
            <a:r>
              <a:rPr lang="pt-PT" dirty="0" err="1"/>
              <a:t>what</a:t>
            </a:r>
            <a:r>
              <a:rPr lang="pt-PT" dirty="0"/>
              <a:t> </a:t>
            </a:r>
            <a:r>
              <a:rPr lang="pt-PT" dirty="0" err="1"/>
              <a:t>people</a:t>
            </a:r>
            <a:r>
              <a:rPr lang="pt-PT" dirty="0"/>
              <a:t> </a:t>
            </a:r>
            <a:r>
              <a:rPr lang="pt-PT" dirty="0" err="1"/>
              <a:t>believe</a:t>
            </a:r>
            <a:r>
              <a:rPr lang="en-GB" baseline="0" dirty="0"/>
              <a:t> – why they do what they do</a:t>
            </a:r>
          </a:p>
          <a:p>
            <a:r>
              <a:rPr lang="pt-PT" baseline="0" dirty="0" err="1"/>
              <a:t>Code</a:t>
            </a:r>
            <a:r>
              <a:rPr lang="pt-PT" baseline="0" dirty="0"/>
              <a:t> – </a:t>
            </a:r>
            <a:r>
              <a:rPr lang="pt-PT" baseline="0" dirty="0" err="1"/>
              <a:t>the</a:t>
            </a:r>
            <a:r>
              <a:rPr lang="pt-PT" baseline="0" dirty="0"/>
              <a:t> </a:t>
            </a:r>
            <a:r>
              <a:rPr lang="pt-PT" baseline="0" dirty="0" err="1"/>
              <a:t>why</a:t>
            </a:r>
            <a:r>
              <a:rPr lang="pt-PT" baseline="0" dirty="0"/>
              <a:t> </a:t>
            </a:r>
            <a:r>
              <a:rPr lang="pt-PT" baseline="0" dirty="0" err="1"/>
              <a:t>culture</a:t>
            </a:r>
            <a:r>
              <a:rPr lang="pt-PT" baseline="0" dirty="0"/>
              <a:t> </a:t>
            </a:r>
            <a:r>
              <a:rPr lang="pt-PT" baseline="0" dirty="0" err="1"/>
              <a:t>is</a:t>
            </a:r>
            <a:r>
              <a:rPr lang="pt-PT" baseline="0" dirty="0"/>
              <a:t> </a:t>
            </a:r>
            <a:r>
              <a:rPr lang="pt-PT" baseline="0" dirty="0" err="1"/>
              <a:t>institutionalized</a:t>
            </a:r>
            <a:r>
              <a:rPr lang="pt-PT" baseline="0" dirty="0"/>
              <a:t> – </a:t>
            </a:r>
            <a:r>
              <a:rPr lang="pt-PT" baseline="0" dirty="0" err="1"/>
              <a:t>what</a:t>
            </a:r>
            <a:r>
              <a:rPr lang="pt-PT" baseline="0" dirty="0"/>
              <a:t> </a:t>
            </a:r>
            <a:r>
              <a:rPr lang="pt-PT" baseline="0" dirty="0" err="1"/>
              <a:t>is</a:t>
            </a:r>
            <a:r>
              <a:rPr lang="pt-PT" baseline="0" dirty="0"/>
              <a:t> </a:t>
            </a:r>
            <a:r>
              <a:rPr lang="pt-PT" baseline="0" dirty="0" err="1"/>
              <a:t>determined</a:t>
            </a:r>
            <a:r>
              <a:rPr lang="pt-PT" baseline="0" dirty="0"/>
              <a:t> </a:t>
            </a:r>
            <a:r>
              <a:rPr lang="pt-PT" baseline="0" dirty="0" err="1"/>
              <a:t>that</a:t>
            </a:r>
            <a:r>
              <a:rPr lang="pt-PT" baseline="0" dirty="0"/>
              <a:t> </a:t>
            </a:r>
            <a:r>
              <a:rPr lang="pt-PT" baseline="0" dirty="0" err="1"/>
              <a:t>should</a:t>
            </a:r>
            <a:r>
              <a:rPr lang="pt-PT" baseline="0" dirty="0"/>
              <a:t> </a:t>
            </a:r>
            <a:r>
              <a:rPr lang="pt-PT" baseline="0" dirty="0" err="1"/>
              <a:t>be</a:t>
            </a:r>
            <a:r>
              <a:rPr lang="pt-PT" baseline="0" dirty="0"/>
              <a:t> </a:t>
            </a:r>
            <a:r>
              <a:rPr lang="pt-PT" baseline="0" dirty="0" err="1"/>
              <a:t>done</a:t>
            </a:r>
            <a:endParaRPr lang="pt-PT" baseline="0" dirty="0"/>
          </a:p>
          <a:p>
            <a:r>
              <a:rPr lang="pt-PT" baseline="0" dirty="0"/>
              <a:t>Ritual – </a:t>
            </a:r>
            <a:r>
              <a:rPr lang="pt-PT" baseline="0" dirty="0" err="1"/>
              <a:t>the</a:t>
            </a:r>
            <a:r>
              <a:rPr lang="pt-PT" baseline="0" dirty="0"/>
              <a:t> </a:t>
            </a:r>
            <a:r>
              <a:rPr lang="pt-PT" baseline="0" dirty="0" err="1"/>
              <a:t>way</a:t>
            </a:r>
            <a:r>
              <a:rPr lang="pt-PT" baseline="0" dirty="0"/>
              <a:t> </a:t>
            </a:r>
            <a:r>
              <a:rPr lang="pt-PT" baseline="0" dirty="0" err="1"/>
              <a:t>you</a:t>
            </a:r>
            <a:r>
              <a:rPr lang="pt-PT" baseline="0" dirty="0"/>
              <a:t> materialize </a:t>
            </a:r>
            <a:r>
              <a:rPr lang="pt-PT" baseline="0" dirty="0" err="1"/>
              <a:t>culture</a:t>
            </a:r>
            <a:r>
              <a:rPr lang="pt-PT" baseline="0" dirty="0"/>
              <a:t>.  </a:t>
            </a:r>
            <a:r>
              <a:rPr lang="pt-PT" baseline="0" dirty="0" err="1"/>
              <a:t>Keeps</a:t>
            </a:r>
            <a:r>
              <a:rPr lang="pt-PT" baseline="0" dirty="0"/>
              <a:t> </a:t>
            </a:r>
            <a:r>
              <a:rPr lang="pt-PT" baseline="0" dirty="0" err="1"/>
              <a:t>culture</a:t>
            </a:r>
            <a:r>
              <a:rPr lang="pt-PT" baseline="0" dirty="0"/>
              <a:t> </a:t>
            </a:r>
            <a:r>
              <a:rPr lang="pt-PT" baseline="0" dirty="0" err="1"/>
              <a:t>meaningful</a:t>
            </a:r>
            <a:r>
              <a:rPr lang="pt-PT" baseline="0" dirty="0"/>
              <a:t>. </a:t>
            </a:r>
            <a:r>
              <a:rPr lang="pt-PT" baseline="0" dirty="0" err="1"/>
              <a:t>Reinforce</a:t>
            </a:r>
            <a:r>
              <a:rPr lang="pt-PT" baseline="0" dirty="0"/>
              <a:t> </a:t>
            </a:r>
            <a:r>
              <a:rPr lang="pt-PT" baseline="0" dirty="0" err="1"/>
              <a:t>values</a:t>
            </a:r>
            <a:r>
              <a:rPr lang="pt-PT" baseline="0" dirty="0"/>
              <a:t> – </a:t>
            </a:r>
            <a:r>
              <a:rPr lang="pt-PT" baseline="0" dirty="0" err="1"/>
              <a:t>what</a:t>
            </a:r>
            <a:r>
              <a:rPr lang="pt-PT" baseline="0" dirty="0"/>
              <a:t> </a:t>
            </a:r>
            <a:r>
              <a:rPr lang="pt-PT" baseline="0" dirty="0" err="1"/>
              <a:t>you</a:t>
            </a:r>
            <a:r>
              <a:rPr lang="pt-PT" baseline="0" dirty="0"/>
              <a:t> do </a:t>
            </a:r>
            <a:endParaRPr lang="pt-PT" dirty="0"/>
          </a:p>
        </p:txBody>
      </p:sp>
      <p:sp>
        <p:nvSpPr>
          <p:cNvPr id="4" name="Marcador de Posição do Número do Diapositivo 3"/>
          <p:cNvSpPr>
            <a:spLocks noGrp="1"/>
          </p:cNvSpPr>
          <p:nvPr>
            <p:ph type="sldNum" sz="quarter" idx="10"/>
          </p:nvPr>
        </p:nvSpPr>
        <p:spPr/>
        <p:txBody>
          <a:bodyPr/>
          <a:lstStyle/>
          <a:p>
            <a:fld id="{32BAECAF-F2CE-442F-8F14-7EF94BB512C5}" type="slidenum">
              <a:rPr lang="en-GB" smtClean="0"/>
              <a:t>9</a:t>
            </a:fld>
            <a:endParaRPr lang="en-GB"/>
          </a:p>
        </p:txBody>
      </p:sp>
    </p:spTree>
    <p:extLst>
      <p:ext uri="{BB962C8B-B14F-4D97-AF65-F5344CB8AC3E}">
        <p14:creationId xmlns:p14="http://schemas.microsoft.com/office/powerpoint/2010/main" val="941896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fld id="{470D82FB-CD83-4356-AC8D-A56860E12BC7}" type="slidenum">
              <a:rPr lang="pt-PT" smtClean="0"/>
              <a:t>10</a:t>
            </a:fld>
            <a:endParaRPr lang="pt-PT"/>
          </a:p>
        </p:txBody>
      </p:sp>
    </p:spTree>
    <p:extLst>
      <p:ext uri="{BB962C8B-B14F-4D97-AF65-F5344CB8AC3E}">
        <p14:creationId xmlns:p14="http://schemas.microsoft.com/office/powerpoint/2010/main" val="3198777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fld id="{470D82FB-CD83-4356-AC8D-A56860E12BC7}" type="slidenum">
              <a:rPr lang="pt-PT" smtClean="0"/>
              <a:t>11</a:t>
            </a:fld>
            <a:endParaRPr lang="pt-PT"/>
          </a:p>
        </p:txBody>
      </p:sp>
    </p:spTree>
    <p:extLst>
      <p:ext uri="{BB962C8B-B14F-4D97-AF65-F5344CB8AC3E}">
        <p14:creationId xmlns:p14="http://schemas.microsoft.com/office/powerpoint/2010/main" val="3337289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fld id="{470D82FB-CD83-4356-AC8D-A56860E12BC7}" type="slidenum">
              <a:rPr lang="pt-PT" smtClean="0"/>
              <a:t>15</a:t>
            </a:fld>
            <a:endParaRPr lang="pt-PT"/>
          </a:p>
        </p:txBody>
      </p:sp>
    </p:spTree>
    <p:extLst>
      <p:ext uri="{BB962C8B-B14F-4D97-AF65-F5344CB8AC3E}">
        <p14:creationId xmlns:p14="http://schemas.microsoft.com/office/powerpoint/2010/main" val="2529867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fld id="{470D82FB-CD83-4356-AC8D-A56860E12BC7}" type="slidenum">
              <a:rPr lang="pt-PT" smtClean="0"/>
              <a:t>16</a:t>
            </a:fld>
            <a:endParaRPr lang="pt-PT"/>
          </a:p>
        </p:txBody>
      </p:sp>
    </p:spTree>
    <p:extLst>
      <p:ext uri="{BB962C8B-B14F-4D97-AF65-F5344CB8AC3E}">
        <p14:creationId xmlns:p14="http://schemas.microsoft.com/office/powerpoint/2010/main" val="3211116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fld id="{470D82FB-CD83-4356-AC8D-A56860E12BC7}" type="slidenum">
              <a:rPr lang="pt-PT" smtClean="0"/>
              <a:t>17</a:t>
            </a:fld>
            <a:endParaRPr lang="pt-PT"/>
          </a:p>
        </p:txBody>
      </p:sp>
    </p:spTree>
    <p:extLst>
      <p:ext uri="{BB962C8B-B14F-4D97-AF65-F5344CB8AC3E}">
        <p14:creationId xmlns:p14="http://schemas.microsoft.com/office/powerpoint/2010/main" val="17011115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pl-PL"/>
              <a:t>Kliknij, aby edytować styl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9" name="Marcador de Posição do Número do Diapositivo 3"/>
          <p:cNvSpPr>
            <a:spLocks noGrp="1"/>
          </p:cNvSpPr>
          <p:nvPr>
            <p:ph type="sldNum" sz="quarter" idx="4"/>
          </p:nvPr>
        </p:nvSpPr>
        <p:spPr>
          <a:xfrm>
            <a:off x="6582641" y="6356351"/>
            <a:ext cx="2057400" cy="365125"/>
          </a:xfrm>
          <a:prstGeom prst="rect">
            <a:avLst/>
          </a:prstGeom>
        </p:spPr>
        <p:txBody>
          <a:bodyPr vert="horz" lIns="91440" tIns="45720" rIns="91440" bIns="45720" rtlCol="0" anchor="ctr"/>
          <a:lstStyle>
            <a:lvl1pPr algn="r">
              <a:defRPr sz="1600">
                <a:solidFill>
                  <a:schemeClr val="bg1"/>
                </a:solidFill>
              </a:defRPr>
            </a:lvl1pPr>
          </a:lstStyle>
          <a:p>
            <a:fld id="{8D373E34-DEE9-43C1-9EAD-47660E828FED}" type="slidenum">
              <a:rPr lang="en-GB" smtClean="0"/>
              <a:pPr/>
              <a:t>‹nº›</a:t>
            </a:fld>
            <a:endParaRPr lang="en-GB" dirty="0"/>
          </a:p>
        </p:txBody>
      </p:sp>
    </p:spTree>
    <p:extLst>
      <p:ext uri="{BB962C8B-B14F-4D97-AF65-F5344CB8AC3E}">
        <p14:creationId xmlns:p14="http://schemas.microsoft.com/office/powerpoint/2010/main" val="557958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4397"/>
            <a:ext cx="7886700" cy="862425"/>
          </a:xfrm>
        </p:spPr>
        <p:txBody>
          <a:bodyPr/>
          <a:lstStyle>
            <a:lvl1pPr>
              <a:defRPr>
                <a:solidFill>
                  <a:schemeClr val="bg1"/>
                </a:solidFill>
              </a:defRPr>
            </a:lvl1pPr>
          </a:lstStyle>
          <a:p>
            <a:r>
              <a:rPr lang="pl-PL" dirty="0"/>
              <a:t>Kliknij, aby edytować styl</a:t>
            </a:r>
            <a:endParaRPr lang="en-US" dirty="0"/>
          </a:p>
        </p:txBody>
      </p:sp>
      <p:sp>
        <p:nvSpPr>
          <p:cNvPr id="3" name="Content Placeholder 2"/>
          <p:cNvSpPr>
            <a:spLocks noGrp="1"/>
          </p:cNvSpPr>
          <p:nvPr>
            <p:ph idx="1"/>
          </p:nvPr>
        </p:nvSpPr>
        <p:spPr>
          <a:xfrm>
            <a:off x="628650" y="1036485"/>
            <a:ext cx="7886700" cy="4687910"/>
          </a:xfrm>
        </p:spPr>
        <p:txBody>
          <a:bodyPr/>
          <a:lstStyle/>
          <a:p>
            <a:pPr lvl="0"/>
            <a:r>
              <a:rPr lang="pl-PL" dirty="0"/>
              <a:t>Edytuj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Marcador de Posição do Número do Diapositivo 3"/>
          <p:cNvSpPr>
            <a:spLocks noGrp="1"/>
          </p:cNvSpPr>
          <p:nvPr>
            <p:ph type="sldNum" sz="quarter" idx="4"/>
          </p:nvPr>
        </p:nvSpPr>
        <p:spPr>
          <a:xfrm>
            <a:off x="6582641" y="6356351"/>
            <a:ext cx="2057400" cy="365125"/>
          </a:xfrm>
          <a:prstGeom prst="rect">
            <a:avLst/>
          </a:prstGeom>
        </p:spPr>
        <p:txBody>
          <a:bodyPr vert="horz" lIns="91440" tIns="45720" rIns="91440" bIns="45720" rtlCol="0" anchor="ctr"/>
          <a:lstStyle>
            <a:lvl1pPr algn="r">
              <a:defRPr sz="1600">
                <a:solidFill>
                  <a:schemeClr val="bg1"/>
                </a:solidFill>
              </a:defRPr>
            </a:lvl1pPr>
          </a:lstStyle>
          <a:p>
            <a:fld id="{8D373E34-DEE9-43C1-9EAD-47660E828FED}" type="slidenum">
              <a:rPr lang="en-GB" smtClean="0"/>
              <a:pPr/>
              <a:t>‹nº›</a:t>
            </a:fld>
            <a:endParaRPr lang="en-GB" dirty="0"/>
          </a:p>
        </p:txBody>
      </p:sp>
    </p:spTree>
    <p:extLst>
      <p:ext uri="{BB962C8B-B14F-4D97-AF65-F5344CB8AC3E}">
        <p14:creationId xmlns:p14="http://schemas.microsoft.com/office/powerpoint/2010/main" val="37091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ytuł i zawartość">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4397"/>
            <a:ext cx="7886700" cy="862425"/>
          </a:xfrm>
        </p:spPr>
        <p:txBody>
          <a:bodyPr/>
          <a:lstStyle>
            <a:lvl1pPr>
              <a:defRPr>
                <a:solidFill>
                  <a:schemeClr val="bg1"/>
                </a:solidFill>
              </a:defRPr>
            </a:lvl1pPr>
          </a:lstStyle>
          <a:p>
            <a:r>
              <a:rPr lang="pl-PL" dirty="0"/>
              <a:t>Kliknij, aby edytować styl</a:t>
            </a:r>
            <a:endParaRPr lang="en-US" dirty="0"/>
          </a:p>
        </p:txBody>
      </p:sp>
      <p:sp>
        <p:nvSpPr>
          <p:cNvPr id="3" name="Content Placeholder 2"/>
          <p:cNvSpPr>
            <a:spLocks noGrp="1"/>
          </p:cNvSpPr>
          <p:nvPr>
            <p:ph idx="1"/>
          </p:nvPr>
        </p:nvSpPr>
        <p:spPr>
          <a:xfrm>
            <a:off x="628650" y="1036485"/>
            <a:ext cx="7886700" cy="4687910"/>
          </a:xfrm>
        </p:spPr>
        <p:txBody>
          <a:bodyPr/>
          <a:lstStyle/>
          <a:p>
            <a:pPr lvl="0"/>
            <a:r>
              <a:rPr lang="pl-PL" dirty="0"/>
              <a:t>Edytuj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Marcador de Posição do Número do Diapositivo 3"/>
          <p:cNvSpPr>
            <a:spLocks noGrp="1"/>
          </p:cNvSpPr>
          <p:nvPr>
            <p:ph type="sldNum" sz="quarter" idx="4"/>
          </p:nvPr>
        </p:nvSpPr>
        <p:spPr>
          <a:xfrm>
            <a:off x="6582641" y="6356351"/>
            <a:ext cx="2057400" cy="365125"/>
          </a:xfrm>
          <a:prstGeom prst="rect">
            <a:avLst/>
          </a:prstGeom>
        </p:spPr>
        <p:txBody>
          <a:bodyPr vert="horz" lIns="91440" tIns="45720" rIns="91440" bIns="45720" rtlCol="0" anchor="ctr"/>
          <a:lstStyle>
            <a:lvl1pPr algn="r">
              <a:defRPr sz="1600">
                <a:solidFill>
                  <a:schemeClr val="bg1"/>
                </a:solidFill>
              </a:defRPr>
            </a:lvl1pPr>
          </a:lstStyle>
          <a:p>
            <a:fld id="{8D373E34-DEE9-43C1-9EAD-47660E828FED}" type="slidenum">
              <a:rPr lang="en-GB" smtClean="0"/>
              <a:pPr/>
              <a:t>‹nº›</a:t>
            </a:fld>
            <a:endParaRPr lang="en-GB" dirty="0"/>
          </a:p>
        </p:txBody>
      </p:sp>
    </p:spTree>
    <p:extLst>
      <p:ext uri="{BB962C8B-B14F-4D97-AF65-F5344CB8AC3E}">
        <p14:creationId xmlns:p14="http://schemas.microsoft.com/office/powerpoint/2010/main" val="230314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endParaRPr lang="en-GB"/>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D68C7E77-50DC-42A9-85DB-2C6DE379244F}" type="slidenum">
              <a:rPr lang="en-GB" smtClean="0"/>
              <a:t>‹nº›</a:t>
            </a:fld>
            <a:endParaRPr lang="en-GB"/>
          </a:p>
        </p:txBody>
      </p:sp>
    </p:spTree>
    <p:extLst>
      <p:ext uri="{BB962C8B-B14F-4D97-AF65-F5344CB8AC3E}">
        <p14:creationId xmlns:p14="http://schemas.microsoft.com/office/powerpoint/2010/main" val="10055091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925958"/>
            <a:ext cx="7886700" cy="1325563"/>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28650" y="2414015"/>
            <a:ext cx="7886700" cy="3401569"/>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6" name="Marcador de Posição do Número do Diapositivo 3"/>
          <p:cNvSpPr>
            <a:spLocks noGrp="1"/>
          </p:cNvSpPr>
          <p:nvPr>
            <p:ph type="sldNum" sz="quarter" idx="4"/>
          </p:nvPr>
        </p:nvSpPr>
        <p:spPr>
          <a:xfrm>
            <a:off x="6582641" y="6356351"/>
            <a:ext cx="2057400" cy="365125"/>
          </a:xfrm>
          <a:prstGeom prst="rect">
            <a:avLst/>
          </a:prstGeom>
        </p:spPr>
        <p:txBody>
          <a:bodyPr vert="horz" lIns="91440" tIns="45720" rIns="91440" bIns="45720" rtlCol="0" anchor="ctr"/>
          <a:lstStyle>
            <a:lvl1pPr algn="r">
              <a:defRPr sz="1600">
                <a:solidFill>
                  <a:schemeClr val="bg1"/>
                </a:solidFill>
              </a:defRPr>
            </a:lvl1pPr>
          </a:lstStyle>
          <a:p>
            <a:fld id="{8D373E34-DEE9-43C1-9EAD-47660E828FED}" type="slidenum">
              <a:rPr lang="en-GB" smtClean="0"/>
              <a:pPr/>
              <a:t>‹nº›</a:t>
            </a:fld>
            <a:endParaRPr lang="en-GB" dirty="0"/>
          </a:p>
        </p:txBody>
      </p:sp>
    </p:spTree>
    <p:extLst>
      <p:ext uri="{BB962C8B-B14F-4D97-AF65-F5344CB8AC3E}">
        <p14:creationId xmlns:p14="http://schemas.microsoft.com/office/powerpoint/2010/main" val="31782686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8" r:id="rId3"/>
    <p:sldLayoutId id="2147483667" r:id="rId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04190" y="2674461"/>
            <a:ext cx="7504071" cy="2102203"/>
          </a:xfrm>
        </p:spPr>
        <p:txBody>
          <a:bodyPr>
            <a:noAutofit/>
          </a:bodyPr>
          <a:lstStyle/>
          <a:p>
            <a:r>
              <a:rPr lang="pt-PT" sz="5400" dirty="0" err="1">
                <a:solidFill>
                  <a:srgbClr val="005AAC"/>
                </a:solidFill>
                <a:latin typeface="+mn-lt"/>
              </a:rPr>
              <a:t>Personal</a:t>
            </a:r>
            <a:r>
              <a:rPr lang="pt-PT" sz="5400" dirty="0">
                <a:solidFill>
                  <a:srgbClr val="005AAC"/>
                </a:solidFill>
                <a:latin typeface="+mn-lt"/>
              </a:rPr>
              <a:t> </a:t>
            </a:r>
            <a:r>
              <a:rPr lang="pt-PT" sz="5400" dirty="0" err="1">
                <a:solidFill>
                  <a:srgbClr val="005AAC"/>
                </a:solidFill>
                <a:latin typeface="+mn-lt"/>
              </a:rPr>
              <a:t>Development</a:t>
            </a:r>
            <a:r>
              <a:rPr lang="pt-PT" sz="5400" dirty="0">
                <a:solidFill>
                  <a:srgbClr val="005AAC"/>
                </a:solidFill>
                <a:latin typeface="+mn-lt"/>
              </a:rPr>
              <a:t> </a:t>
            </a:r>
            <a:br>
              <a:rPr lang="pt-PT" sz="5400" dirty="0">
                <a:solidFill>
                  <a:srgbClr val="005AAC"/>
                </a:solidFill>
                <a:latin typeface="+mn-lt"/>
              </a:rPr>
            </a:br>
            <a:r>
              <a:rPr lang="pt-PT" sz="5400" dirty="0" err="1">
                <a:solidFill>
                  <a:srgbClr val="005AAC"/>
                </a:solidFill>
                <a:latin typeface="+mn-lt"/>
              </a:rPr>
              <a:t>and</a:t>
            </a:r>
            <a:r>
              <a:rPr lang="pt-PT" sz="5400" dirty="0">
                <a:solidFill>
                  <a:srgbClr val="005AAC"/>
                </a:solidFill>
                <a:latin typeface="+mn-lt"/>
              </a:rPr>
              <a:t> </a:t>
            </a:r>
            <a:br>
              <a:rPr lang="pt-PT" sz="5400" dirty="0">
                <a:solidFill>
                  <a:srgbClr val="005AAC"/>
                </a:solidFill>
                <a:latin typeface="+mn-lt"/>
              </a:rPr>
            </a:br>
            <a:r>
              <a:rPr lang="pt-PT" sz="5400" dirty="0" err="1">
                <a:solidFill>
                  <a:srgbClr val="005AAC"/>
                </a:solidFill>
                <a:latin typeface="+mn-lt"/>
              </a:rPr>
              <a:t>Intellectual</a:t>
            </a:r>
            <a:r>
              <a:rPr lang="pt-PT" sz="5400" dirty="0">
                <a:solidFill>
                  <a:srgbClr val="005AAC"/>
                </a:solidFill>
                <a:latin typeface="+mn-lt"/>
              </a:rPr>
              <a:t> </a:t>
            </a:r>
            <a:r>
              <a:rPr lang="pt-PT" sz="5400" dirty="0" err="1">
                <a:solidFill>
                  <a:srgbClr val="005AAC"/>
                </a:solidFill>
                <a:latin typeface="+mn-lt"/>
              </a:rPr>
              <a:t>Honesty</a:t>
            </a:r>
            <a:endParaRPr lang="en-GB" sz="5400" dirty="0">
              <a:solidFill>
                <a:srgbClr val="005AAC"/>
              </a:solidFill>
              <a:latin typeface="+mn-lt"/>
            </a:endParaRPr>
          </a:p>
        </p:txBody>
      </p:sp>
      <p:sp>
        <p:nvSpPr>
          <p:cNvPr id="3" name="Podtytuł 2"/>
          <p:cNvSpPr>
            <a:spLocks noGrp="1"/>
          </p:cNvSpPr>
          <p:nvPr>
            <p:ph type="subTitle" idx="1"/>
          </p:nvPr>
        </p:nvSpPr>
        <p:spPr>
          <a:xfrm>
            <a:off x="0" y="5939106"/>
            <a:ext cx="9144000" cy="480868"/>
          </a:xfrm>
        </p:spPr>
        <p:txBody>
          <a:bodyPr>
            <a:noAutofit/>
          </a:bodyPr>
          <a:lstStyle/>
          <a:p>
            <a:r>
              <a:rPr lang="pt-PT" sz="3000" dirty="0" err="1">
                <a:solidFill>
                  <a:schemeClr val="bg1"/>
                </a:solidFill>
              </a:rPr>
              <a:t>Day</a:t>
            </a:r>
            <a:r>
              <a:rPr lang="pt-PT" sz="3000" dirty="0">
                <a:solidFill>
                  <a:schemeClr val="bg1"/>
                </a:solidFill>
              </a:rPr>
              <a:t> 2</a:t>
            </a:r>
            <a:endParaRPr lang="en-GB" sz="3000" dirty="0">
              <a:solidFill>
                <a:schemeClr val="bg1"/>
              </a:solidFill>
            </a:endParaRPr>
          </a:p>
        </p:txBody>
      </p:sp>
    </p:spTree>
    <p:extLst>
      <p:ext uri="{BB962C8B-B14F-4D97-AF65-F5344CB8AC3E}">
        <p14:creationId xmlns:p14="http://schemas.microsoft.com/office/powerpoint/2010/main" val="55775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rotWithShape="1">
          <a:blip r:embed="rId3">
            <a:extLst>
              <a:ext uri="{28A0092B-C50C-407E-A947-70E740481C1C}">
                <a14:useLocalDpi xmlns:a14="http://schemas.microsoft.com/office/drawing/2010/main" val="0"/>
              </a:ext>
            </a:extLst>
          </a:blip>
          <a:srcRect t="24191" b="1815"/>
          <a:stretch/>
        </p:blipFill>
        <p:spPr>
          <a:xfrm>
            <a:off x="2607944" y="6212486"/>
            <a:ext cx="3928109" cy="491172"/>
          </a:xfrm>
          <a:prstGeom prst="rect">
            <a:avLst/>
          </a:prstGeom>
        </p:spPr>
      </p:pic>
      <p:sp>
        <p:nvSpPr>
          <p:cNvPr id="4" name="Marcador de Posição do Número do Diapositivo 3"/>
          <p:cNvSpPr>
            <a:spLocks noGrp="1"/>
          </p:cNvSpPr>
          <p:nvPr>
            <p:ph type="sldNum" sz="quarter" idx="4"/>
          </p:nvPr>
        </p:nvSpPr>
        <p:spPr/>
        <p:txBody>
          <a:bodyPr/>
          <a:lstStyle/>
          <a:p>
            <a:fld id="{8D373E34-DEE9-43C1-9EAD-47660E828FED}" type="slidenum">
              <a:rPr lang="en-GB" smtClean="0"/>
              <a:pPr/>
              <a:t>10</a:t>
            </a:fld>
            <a:endParaRPr lang="en-GB" dirty="0"/>
          </a:p>
        </p:txBody>
      </p:sp>
      <p:sp>
        <p:nvSpPr>
          <p:cNvPr id="9" name="CaixaDeTexto 8"/>
          <p:cNvSpPr txBox="1"/>
          <p:nvPr/>
        </p:nvSpPr>
        <p:spPr>
          <a:xfrm>
            <a:off x="9206645" y="6413681"/>
            <a:ext cx="2731132" cy="276999"/>
          </a:xfrm>
          <a:prstGeom prst="rect">
            <a:avLst/>
          </a:prstGeom>
          <a:noFill/>
        </p:spPr>
        <p:txBody>
          <a:bodyPr wrap="none" rtlCol="0">
            <a:spAutoFit/>
          </a:bodyPr>
          <a:lstStyle/>
          <a:p>
            <a:r>
              <a:rPr lang="pt-PT" sz="1200" dirty="0">
                <a:solidFill>
                  <a:schemeClr val="bg1">
                    <a:lumMod val="65000"/>
                  </a:schemeClr>
                </a:solidFill>
              </a:rPr>
              <a:t>© UNIVERSIDADE NOVA DE LISBOA 2018</a:t>
            </a:r>
          </a:p>
        </p:txBody>
      </p:sp>
      <p:sp>
        <p:nvSpPr>
          <p:cNvPr id="12" name="Título 1"/>
          <p:cNvSpPr txBox="1">
            <a:spLocks/>
          </p:cNvSpPr>
          <p:nvPr/>
        </p:nvSpPr>
        <p:spPr>
          <a:xfrm>
            <a:off x="0" y="267264"/>
            <a:ext cx="9144000" cy="528035"/>
          </a:xfrm>
          <a:prstGeom prst="rect">
            <a:avLst/>
          </a:prstGeom>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000" b="1" dirty="0">
                <a:solidFill>
                  <a:schemeClr val="bg1"/>
                </a:solidFill>
              </a:rPr>
              <a:t>EXERCISE 2 – RITUALS AND CULTURE</a:t>
            </a:r>
          </a:p>
        </p:txBody>
      </p:sp>
      <p:sp>
        <p:nvSpPr>
          <p:cNvPr id="24" name="CaixaDeTexto 23"/>
          <p:cNvSpPr txBox="1"/>
          <p:nvPr/>
        </p:nvSpPr>
        <p:spPr>
          <a:xfrm>
            <a:off x="457199" y="2095691"/>
            <a:ext cx="4485503" cy="3693319"/>
          </a:xfrm>
          <a:prstGeom prst="rect">
            <a:avLst/>
          </a:prstGeom>
          <a:noFill/>
          <a:ln>
            <a:noFill/>
          </a:ln>
        </p:spPr>
        <p:txBody>
          <a:bodyPr wrap="square" rtlCol="0">
            <a:spAutoFit/>
          </a:bodyPr>
          <a:lstStyle/>
          <a:p>
            <a:pPr marL="342900" indent="-342900">
              <a:buClr>
                <a:srgbClr val="005AAC"/>
              </a:buClr>
              <a:buFont typeface="+mj-lt"/>
              <a:buAutoNum type="arabicPeriod"/>
            </a:pPr>
            <a:r>
              <a:rPr lang="en-GB" dirty="0">
                <a:latin typeface="+mj-lt"/>
              </a:rPr>
              <a:t>Participants identify </a:t>
            </a:r>
            <a:r>
              <a:rPr lang="en-GB" b="1" dirty="0">
                <a:latin typeface="+mj-lt"/>
              </a:rPr>
              <a:t>one gap or challenge in their institutional culture. </a:t>
            </a:r>
            <a:r>
              <a:rPr lang="pt-PT" dirty="0">
                <a:latin typeface="+mj-lt"/>
              </a:rPr>
              <a:t>Ex. </a:t>
            </a:r>
            <a:r>
              <a:rPr lang="en-GB" dirty="0">
                <a:latin typeface="+mj-lt"/>
              </a:rPr>
              <a:t>beliefs and behaviours that their ideal team should have.</a:t>
            </a:r>
          </a:p>
          <a:p>
            <a:pPr marL="514350" indent="-514350">
              <a:buClr>
                <a:srgbClr val="005AAC"/>
              </a:buClr>
              <a:buAutoNum type="arabicPeriod"/>
            </a:pPr>
            <a:endParaRPr lang="en-US" dirty="0">
              <a:latin typeface="+mj-lt"/>
            </a:endParaRPr>
          </a:p>
          <a:p>
            <a:pPr marL="342900" indent="-342900">
              <a:buClr>
                <a:srgbClr val="005AAC"/>
              </a:buClr>
              <a:buFont typeface="+mj-lt"/>
              <a:buAutoNum type="arabicPeriod"/>
            </a:pPr>
            <a:r>
              <a:rPr lang="en-GB" dirty="0">
                <a:latin typeface="+mj-lt"/>
              </a:rPr>
              <a:t>Ask participants to transform this </a:t>
            </a:r>
            <a:r>
              <a:rPr lang="en-GB" b="1" dirty="0">
                <a:latin typeface="+mj-lt"/>
              </a:rPr>
              <a:t>gap/stress in the culture </a:t>
            </a:r>
            <a:r>
              <a:rPr lang="en-GB" dirty="0">
                <a:latin typeface="+mj-lt"/>
              </a:rPr>
              <a:t>in terms of academic integrity by defining </a:t>
            </a:r>
            <a:r>
              <a:rPr lang="en-GB" b="1" dirty="0">
                <a:latin typeface="+mj-lt"/>
              </a:rPr>
              <a:t>at least three “how might we” </a:t>
            </a:r>
            <a:r>
              <a:rPr lang="en-GB" dirty="0">
                <a:latin typeface="+mj-lt"/>
              </a:rPr>
              <a:t>questions</a:t>
            </a:r>
          </a:p>
          <a:p>
            <a:pPr marL="342900" indent="-342900">
              <a:buClr>
                <a:srgbClr val="005AAC"/>
              </a:buClr>
              <a:buFont typeface="+mj-lt"/>
              <a:buAutoNum type="arabicPeriod"/>
            </a:pPr>
            <a:endParaRPr lang="pt-PT" dirty="0">
              <a:latin typeface="+mj-lt"/>
            </a:endParaRPr>
          </a:p>
          <a:p>
            <a:pPr marL="342900" indent="-342900">
              <a:buClr>
                <a:srgbClr val="005AAC"/>
              </a:buClr>
              <a:buFont typeface="+mj-lt"/>
              <a:buAutoNum type="arabicPeriod"/>
            </a:pPr>
            <a:r>
              <a:rPr lang="pt-PT" dirty="0" err="1">
                <a:latin typeface="+mj-lt"/>
              </a:rPr>
              <a:t>Brainstorm</a:t>
            </a:r>
            <a:r>
              <a:rPr lang="pt-PT" dirty="0">
                <a:latin typeface="+mj-lt"/>
              </a:rPr>
              <a:t> </a:t>
            </a:r>
            <a:r>
              <a:rPr lang="pt-PT" b="1" dirty="0">
                <a:latin typeface="+mj-lt"/>
              </a:rPr>
              <a:t>10 </a:t>
            </a:r>
            <a:r>
              <a:rPr lang="pt-PT" b="1" dirty="0" err="1">
                <a:latin typeface="+mj-lt"/>
              </a:rPr>
              <a:t>possible</a:t>
            </a:r>
            <a:r>
              <a:rPr lang="pt-PT" b="1" dirty="0">
                <a:latin typeface="+mj-lt"/>
              </a:rPr>
              <a:t> </a:t>
            </a:r>
            <a:r>
              <a:rPr lang="pt-PT" b="1" dirty="0" err="1">
                <a:latin typeface="+mj-lt"/>
              </a:rPr>
              <a:t>solutions</a:t>
            </a:r>
            <a:r>
              <a:rPr lang="pt-PT" b="1" dirty="0">
                <a:latin typeface="+mj-lt"/>
              </a:rPr>
              <a:t> </a:t>
            </a:r>
            <a:r>
              <a:rPr lang="pt-PT" dirty="0">
                <a:latin typeface="+mj-lt"/>
              </a:rPr>
              <a:t>to </a:t>
            </a:r>
            <a:r>
              <a:rPr lang="pt-PT" dirty="0" err="1">
                <a:latin typeface="+mj-lt"/>
              </a:rPr>
              <a:t>respond</a:t>
            </a:r>
            <a:r>
              <a:rPr lang="pt-PT" dirty="0">
                <a:latin typeface="+mj-lt"/>
              </a:rPr>
              <a:t> to </a:t>
            </a:r>
            <a:r>
              <a:rPr lang="pt-PT" b="1" dirty="0" err="1">
                <a:latin typeface="+mj-lt"/>
              </a:rPr>
              <a:t>one</a:t>
            </a:r>
            <a:r>
              <a:rPr lang="pt-PT" b="1" dirty="0">
                <a:latin typeface="+mj-lt"/>
              </a:rPr>
              <a:t> </a:t>
            </a:r>
            <a:r>
              <a:rPr lang="pt-PT" b="1" dirty="0" err="1">
                <a:latin typeface="+mj-lt"/>
              </a:rPr>
              <a:t>of</a:t>
            </a:r>
            <a:r>
              <a:rPr lang="pt-PT" b="1" dirty="0">
                <a:latin typeface="+mj-lt"/>
              </a:rPr>
              <a:t> </a:t>
            </a:r>
            <a:r>
              <a:rPr lang="pt-PT" b="1" dirty="0" err="1">
                <a:latin typeface="+mj-lt"/>
              </a:rPr>
              <a:t>the</a:t>
            </a:r>
            <a:r>
              <a:rPr lang="pt-PT" b="1" dirty="0">
                <a:latin typeface="+mj-lt"/>
              </a:rPr>
              <a:t> gaps/</a:t>
            </a:r>
            <a:r>
              <a:rPr lang="pt-PT" b="1" dirty="0" err="1">
                <a:latin typeface="+mj-lt"/>
              </a:rPr>
              <a:t>challenges</a:t>
            </a:r>
            <a:r>
              <a:rPr lang="pt-PT" b="1" dirty="0">
                <a:latin typeface="+mj-lt"/>
              </a:rPr>
              <a:t> </a:t>
            </a:r>
            <a:r>
              <a:rPr lang="pt-PT" dirty="0" err="1">
                <a:latin typeface="+mj-lt"/>
              </a:rPr>
              <a:t>found</a:t>
            </a:r>
            <a:endParaRPr lang="en-US" dirty="0">
              <a:latin typeface="+mj-lt"/>
            </a:endParaRPr>
          </a:p>
        </p:txBody>
      </p:sp>
      <p:sp>
        <p:nvSpPr>
          <p:cNvPr id="28" name="Retângulo 27"/>
          <p:cNvSpPr/>
          <p:nvPr/>
        </p:nvSpPr>
        <p:spPr>
          <a:xfrm>
            <a:off x="576263" y="1230051"/>
            <a:ext cx="4342279" cy="430887"/>
          </a:xfrm>
          <a:prstGeom prst="rect">
            <a:avLst/>
          </a:prstGeom>
        </p:spPr>
        <p:txBody>
          <a:bodyPr wrap="none">
            <a:spAutoFit/>
          </a:bodyPr>
          <a:lstStyle/>
          <a:p>
            <a:r>
              <a:rPr lang="en-GB" sz="2200" dirty="0">
                <a:solidFill>
                  <a:srgbClr val="005AAC"/>
                </a:solidFill>
              </a:rPr>
              <a:t>Small Group (Group’s Wall of Values)</a:t>
            </a:r>
            <a:endParaRPr lang="en-GB" sz="2200" dirty="0"/>
          </a:p>
        </p:txBody>
      </p:sp>
      <p:pic>
        <p:nvPicPr>
          <p:cNvPr id="5" name="Imagem 4"/>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foregroundMark x1="27900" y1="30137" x2="27900" y2="30137"/>
                        <a14:foregroundMark x1="17398" y1="48924" x2="17398" y2="48924"/>
                        <a14:foregroundMark x1="60031" y1="47945" x2="60031" y2="47945"/>
                        <a14:foregroundMark x1="62382" y1="75538" x2="62382" y2="75538"/>
                        <a14:foregroundMark x1="38871" y1="49706" x2="38871" y2="49706"/>
                        <a14:foregroundMark x1="72257" y1="49315" x2="72257" y2="49315"/>
                        <a14:foregroundMark x1="77429" y1="47554" x2="78683" y2="48337"/>
                      </a14:backgroundRemoval>
                    </a14:imgEffect>
                  </a14:imgLayer>
                </a14:imgProps>
              </a:ext>
              <a:ext uri="{28A0092B-C50C-407E-A947-70E740481C1C}">
                <a14:useLocalDpi xmlns:a14="http://schemas.microsoft.com/office/drawing/2010/main" val="0"/>
              </a:ext>
            </a:extLst>
          </a:blip>
          <a:stretch>
            <a:fillRect/>
          </a:stretch>
        </p:blipFill>
        <p:spPr>
          <a:xfrm>
            <a:off x="4942702" y="1714416"/>
            <a:ext cx="4259575" cy="3411666"/>
          </a:xfrm>
          <a:prstGeom prst="rect">
            <a:avLst/>
          </a:prstGeom>
        </p:spPr>
      </p:pic>
    </p:spTree>
    <p:extLst>
      <p:ext uri="{BB962C8B-B14F-4D97-AF65-F5344CB8AC3E}">
        <p14:creationId xmlns:p14="http://schemas.microsoft.com/office/powerpoint/2010/main" val="1884468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ítulo 1"/>
          <p:cNvSpPr txBox="1">
            <a:spLocks/>
          </p:cNvSpPr>
          <p:nvPr/>
        </p:nvSpPr>
        <p:spPr>
          <a:xfrm>
            <a:off x="356176" y="323721"/>
            <a:ext cx="8431648" cy="396026"/>
          </a:xfrm>
          <a:prstGeom prst="rect">
            <a:avLst/>
          </a:prstGeom>
          <a:ln>
            <a:noFill/>
          </a:ln>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PT" sz="3000" b="1" dirty="0">
                <a:solidFill>
                  <a:schemeClr val="bg1"/>
                </a:solidFill>
              </a:rPr>
              <a:t>EXERCISE 3 – INSTITUTIONAL DEVELOPMENT PLAN</a:t>
            </a:r>
          </a:p>
        </p:txBody>
      </p:sp>
      <p:sp>
        <p:nvSpPr>
          <p:cNvPr id="5" name="Marcador de Posição do Número do Diapositivo 4"/>
          <p:cNvSpPr>
            <a:spLocks noGrp="1"/>
          </p:cNvSpPr>
          <p:nvPr>
            <p:ph type="sldNum" sz="quarter" idx="4"/>
          </p:nvPr>
        </p:nvSpPr>
        <p:spPr/>
        <p:txBody>
          <a:bodyPr/>
          <a:lstStyle/>
          <a:p>
            <a:fld id="{8D373E34-DEE9-43C1-9EAD-47660E828FED}" type="slidenum">
              <a:rPr lang="en-GB" smtClean="0"/>
              <a:pPr/>
              <a:t>11</a:t>
            </a:fld>
            <a:endParaRPr lang="en-GB" dirty="0"/>
          </a:p>
        </p:txBody>
      </p:sp>
      <p:pic>
        <p:nvPicPr>
          <p:cNvPr id="11" name="Imagem 10"/>
          <p:cNvPicPr>
            <a:picLocks noChangeAspect="1"/>
          </p:cNvPicPr>
          <p:nvPr/>
        </p:nvPicPr>
        <p:blipFill rotWithShape="1">
          <a:blip r:embed="rId3">
            <a:extLst>
              <a:ext uri="{28A0092B-C50C-407E-A947-70E740481C1C}">
                <a14:useLocalDpi xmlns:a14="http://schemas.microsoft.com/office/drawing/2010/main" val="0"/>
              </a:ext>
            </a:extLst>
          </a:blip>
          <a:srcRect t="24191" b="1815"/>
          <a:stretch/>
        </p:blipFill>
        <p:spPr>
          <a:xfrm>
            <a:off x="2607944" y="6212486"/>
            <a:ext cx="3928109" cy="491172"/>
          </a:xfrm>
          <a:prstGeom prst="rect">
            <a:avLst/>
          </a:prstGeom>
        </p:spPr>
      </p:pic>
      <p:sp>
        <p:nvSpPr>
          <p:cNvPr id="16" name="Título 1"/>
          <p:cNvSpPr txBox="1">
            <a:spLocks/>
          </p:cNvSpPr>
          <p:nvPr/>
        </p:nvSpPr>
        <p:spPr>
          <a:xfrm>
            <a:off x="-155547" y="1028421"/>
            <a:ext cx="9455089" cy="928515"/>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a:lstStyle>
          <a:p>
            <a:pPr algn="ctr">
              <a:lnSpc>
                <a:spcPct val="100000"/>
              </a:lnSpc>
            </a:pPr>
            <a:r>
              <a:rPr lang="en-US" sz="2200" cap="none" dirty="0">
                <a:solidFill>
                  <a:schemeClr val="tx1"/>
                </a:solidFill>
              </a:rPr>
              <a:t>In group, establish a plan with phases for one of the solutions found</a:t>
            </a:r>
          </a:p>
        </p:txBody>
      </p:sp>
      <p:pic>
        <p:nvPicPr>
          <p:cNvPr id="9" name="Imagem 8"/>
          <p:cNvPicPr>
            <a:picLocks noChangeAspect="1"/>
          </p:cNvPicPr>
          <p:nvPr/>
        </p:nvPicPr>
        <p:blipFill rotWithShape="1">
          <a:blip r:embed="rId4">
            <a:extLst>
              <a:ext uri="{28A0092B-C50C-407E-A947-70E740481C1C}">
                <a14:useLocalDpi xmlns:a14="http://schemas.microsoft.com/office/drawing/2010/main" val="0"/>
              </a:ext>
            </a:extLst>
          </a:blip>
          <a:srcRect t="6642" b="3467"/>
          <a:stretch/>
        </p:blipFill>
        <p:spPr>
          <a:xfrm>
            <a:off x="1421258" y="1841156"/>
            <a:ext cx="6301485" cy="3818239"/>
          </a:xfrm>
          <a:prstGeom prst="rect">
            <a:avLst/>
          </a:prstGeom>
        </p:spPr>
      </p:pic>
    </p:spTree>
    <p:extLst>
      <p:ext uri="{BB962C8B-B14F-4D97-AF65-F5344CB8AC3E}">
        <p14:creationId xmlns:p14="http://schemas.microsoft.com/office/powerpoint/2010/main" val="2421371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ângulo 9"/>
          <p:cNvSpPr/>
          <p:nvPr/>
        </p:nvSpPr>
        <p:spPr>
          <a:xfrm>
            <a:off x="-67564" y="4204614"/>
            <a:ext cx="9144000" cy="769441"/>
          </a:xfrm>
          <a:prstGeom prst="rect">
            <a:avLst/>
          </a:prstGeom>
        </p:spPr>
        <p:txBody>
          <a:bodyPr wrap="square">
            <a:spAutoFit/>
          </a:bodyPr>
          <a:lstStyle/>
          <a:p>
            <a:pPr algn="ctr"/>
            <a:r>
              <a:rPr lang="pt-PT" sz="4400" dirty="0">
                <a:solidFill>
                  <a:schemeClr val="accent3">
                    <a:lumMod val="50000"/>
                  </a:schemeClr>
                </a:solidFill>
              </a:rPr>
              <a:t>Lunch</a:t>
            </a:r>
          </a:p>
        </p:txBody>
      </p:sp>
      <p:grpSp>
        <p:nvGrpSpPr>
          <p:cNvPr id="4" name="Grupo 3"/>
          <p:cNvGrpSpPr/>
          <p:nvPr/>
        </p:nvGrpSpPr>
        <p:grpSpPr>
          <a:xfrm>
            <a:off x="0" y="1952625"/>
            <a:ext cx="9141508" cy="2118901"/>
            <a:chOff x="0" y="1952625"/>
            <a:chExt cx="9141508" cy="2118901"/>
          </a:xfrm>
        </p:grpSpPr>
        <p:pic>
          <p:nvPicPr>
            <p:cNvPr id="12" name="Imagem 11"/>
            <p:cNvPicPr>
              <a:picLocks noChangeAspect="1"/>
            </p:cNvPicPr>
            <p:nvPr/>
          </p:nvPicPr>
          <p:blipFill rotWithShape="1">
            <a:blip r:embed="rId2">
              <a:extLst>
                <a:ext uri="{28A0092B-C50C-407E-A947-70E740481C1C}">
                  <a14:useLocalDpi xmlns:a14="http://schemas.microsoft.com/office/drawing/2010/main" val="0"/>
                </a:ext>
              </a:extLst>
            </a:blip>
            <a:srcRect l="14093" t="11332" r="8972" b="9133"/>
            <a:stretch/>
          </p:blipFill>
          <p:spPr>
            <a:xfrm>
              <a:off x="6756654" y="1952625"/>
              <a:ext cx="2384854" cy="2118901"/>
            </a:xfrm>
            <a:prstGeom prst="rect">
              <a:avLst/>
            </a:prstGeom>
          </p:spPr>
        </p:pic>
        <p:pic>
          <p:nvPicPr>
            <p:cNvPr id="17" name="Imagem 16"/>
            <p:cNvPicPr>
              <a:picLocks noChangeAspect="1"/>
            </p:cNvPicPr>
            <p:nvPr/>
          </p:nvPicPr>
          <p:blipFill rotWithShape="1">
            <a:blip r:embed="rId2">
              <a:extLst>
                <a:ext uri="{28A0092B-C50C-407E-A947-70E740481C1C}">
                  <a14:useLocalDpi xmlns:a14="http://schemas.microsoft.com/office/drawing/2010/main" val="0"/>
                </a:ext>
              </a:extLst>
            </a:blip>
            <a:srcRect l="14093" t="11332" r="8972" b="9133"/>
            <a:stretch/>
          </p:blipFill>
          <p:spPr>
            <a:xfrm>
              <a:off x="4504436" y="1952625"/>
              <a:ext cx="2384854" cy="2118901"/>
            </a:xfrm>
            <a:prstGeom prst="rect">
              <a:avLst/>
            </a:prstGeom>
          </p:spPr>
        </p:pic>
        <p:pic>
          <p:nvPicPr>
            <p:cNvPr id="18" name="Imagem 17"/>
            <p:cNvPicPr>
              <a:picLocks noChangeAspect="1"/>
            </p:cNvPicPr>
            <p:nvPr/>
          </p:nvPicPr>
          <p:blipFill rotWithShape="1">
            <a:blip r:embed="rId2">
              <a:extLst>
                <a:ext uri="{28A0092B-C50C-407E-A947-70E740481C1C}">
                  <a14:useLocalDpi xmlns:a14="http://schemas.microsoft.com/office/drawing/2010/main" val="0"/>
                </a:ext>
              </a:extLst>
            </a:blip>
            <a:srcRect l="14093" t="11332" r="8972" b="9133"/>
            <a:stretch/>
          </p:blipFill>
          <p:spPr>
            <a:xfrm>
              <a:off x="2252218" y="1952625"/>
              <a:ext cx="2384854" cy="2118901"/>
            </a:xfrm>
            <a:prstGeom prst="rect">
              <a:avLst/>
            </a:prstGeom>
          </p:spPr>
        </p:pic>
        <p:pic>
          <p:nvPicPr>
            <p:cNvPr id="19" name="Imagem 18"/>
            <p:cNvPicPr>
              <a:picLocks noChangeAspect="1"/>
            </p:cNvPicPr>
            <p:nvPr/>
          </p:nvPicPr>
          <p:blipFill rotWithShape="1">
            <a:blip r:embed="rId2">
              <a:extLst>
                <a:ext uri="{28A0092B-C50C-407E-A947-70E740481C1C}">
                  <a14:useLocalDpi xmlns:a14="http://schemas.microsoft.com/office/drawing/2010/main" val="0"/>
                </a:ext>
              </a:extLst>
            </a:blip>
            <a:srcRect l="14093" t="11332" r="8972" b="9133"/>
            <a:stretch/>
          </p:blipFill>
          <p:spPr>
            <a:xfrm>
              <a:off x="0" y="1952625"/>
              <a:ext cx="2384854" cy="2118901"/>
            </a:xfrm>
            <a:prstGeom prst="rect">
              <a:avLst/>
            </a:prstGeom>
          </p:spPr>
        </p:pic>
      </p:grpSp>
    </p:spTree>
    <p:extLst>
      <p:ext uri="{BB962C8B-B14F-4D97-AF65-F5344CB8AC3E}">
        <p14:creationId xmlns:p14="http://schemas.microsoft.com/office/powerpoint/2010/main" val="3433227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0" y="2367171"/>
            <a:ext cx="9144000" cy="1446550"/>
          </a:xfrm>
          <a:prstGeom prst="rect">
            <a:avLst/>
          </a:prstGeom>
        </p:spPr>
        <p:txBody>
          <a:bodyPr wrap="square">
            <a:spAutoFit/>
          </a:bodyPr>
          <a:lstStyle/>
          <a:p>
            <a:pPr algn="ctr"/>
            <a:r>
              <a:rPr lang="pt-PT" sz="4400" dirty="0">
                <a:solidFill>
                  <a:srgbClr val="005AAC"/>
                </a:solidFill>
              </a:rPr>
              <a:t>PRESENTATION</a:t>
            </a:r>
          </a:p>
          <a:p>
            <a:pPr algn="ctr"/>
            <a:r>
              <a:rPr lang="en-US" sz="4400" b="1" dirty="0">
                <a:solidFill>
                  <a:srgbClr val="005AAC"/>
                </a:solidFill>
              </a:rPr>
              <a:t>INSTITUTIONAL ACTION PLANS</a:t>
            </a:r>
            <a:endParaRPr lang="en-US" sz="4400" dirty="0">
              <a:solidFill>
                <a:srgbClr val="005AAC"/>
              </a:solidFill>
            </a:endParaRPr>
          </a:p>
        </p:txBody>
      </p:sp>
      <p:sp>
        <p:nvSpPr>
          <p:cNvPr id="8" name="Marcador de Posição do Número do Diapositivo 7"/>
          <p:cNvSpPr>
            <a:spLocks noGrp="1"/>
          </p:cNvSpPr>
          <p:nvPr>
            <p:ph type="sldNum" sz="quarter" idx="12"/>
          </p:nvPr>
        </p:nvSpPr>
        <p:spPr/>
        <p:txBody>
          <a:bodyPr/>
          <a:lstStyle/>
          <a:p>
            <a:fld id="{D68C7E77-50DC-42A9-85DB-2C6DE379244F}" type="slidenum">
              <a:rPr lang="en-GB" smtClean="0"/>
              <a:t>13</a:t>
            </a:fld>
            <a:endParaRPr lang="en-GB"/>
          </a:p>
        </p:txBody>
      </p:sp>
    </p:spTree>
    <p:extLst>
      <p:ext uri="{BB962C8B-B14F-4D97-AF65-F5344CB8AC3E}">
        <p14:creationId xmlns:p14="http://schemas.microsoft.com/office/powerpoint/2010/main" val="2217568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0" y="2367171"/>
            <a:ext cx="9144000" cy="1446550"/>
          </a:xfrm>
          <a:prstGeom prst="rect">
            <a:avLst/>
          </a:prstGeom>
        </p:spPr>
        <p:txBody>
          <a:bodyPr wrap="square">
            <a:spAutoFit/>
          </a:bodyPr>
          <a:lstStyle/>
          <a:p>
            <a:pPr algn="ctr"/>
            <a:r>
              <a:rPr lang="en-US" sz="4400" b="1" dirty="0">
                <a:solidFill>
                  <a:srgbClr val="005AAC"/>
                </a:solidFill>
              </a:rPr>
              <a:t>INSTITUTIONAL INNOVATION</a:t>
            </a:r>
          </a:p>
          <a:p>
            <a:pPr algn="ctr"/>
            <a:r>
              <a:rPr lang="en-US" sz="4400" b="1" dirty="0">
                <a:solidFill>
                  <a:srgbClr val="005AAC"/>
                </a:solidFill>
              </a:rPr>
              <a:t>TIPS</a:t>
            </a:r>
            <a:endParaRPr lang="en-US" sz="4400" dirty="0">
              <a:solidFill>
                <a:srgbClr val="005AAC"/>
              </a:solidFill>
            </a:endParaRPr>
          </a:p>
        </p:txBody>
      </p:sp>
      <p:sp>
        <p:nvSpPr>
          <p:cNvPr id="8" name="Marcador de Posição do Número do Diapositivo 7"/>
          <p:cNvSpPr>
            <a:spLocks noGrp="1"/>
          </p:cNvSpPr>
          <p:nvPr>
            <p:ph type="sldNum" sz="quarter" idx="12"/>
          </p:nvPr>
        </p:nvSpPr>
        <p:spPr/>
        <p:txBody>
          <a:bodyPr/>
          <a:lstStyle/>
          <a:p>
            <a:fld id="{D68C7E77-50DC-42A9-85DB-2C6DE379244F}" type="slidenum">
              <a:rPr lang="en-GB" smtClean="0"/>
              <a:t>14</a:t>
            </a:fld>
            <a:endParaRPr lang="en-GB"/>
          </a:p>
        </p:txBody>
      </p:sp>
    </p:spTree>
    <p:extLst>
      <p:ext uri="{BB962C8B-B14F-4D97-AF65-F5344CB8AC3E}">
        <p14:creationId xmlns:p14="http://schemas.microsoft.com/office/powerpoint/2010/main" val="3984412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ítulo 1"/>
          <p:cNvSpPr txBox="1">
            <a:spLocks/>
          </p:cNvSpPr>
          <p:nvPr/>
        </p:nvSpPr>
        <p:spPr>
          <a:xfrm>
            <a:off x="984201" y="276270"/>
            <a:ext cx="6854321" cy="396026"/>
          </a:xfrm>
          <a:prstGeom prst="rect">
            <a:avLst/>
          </a:prstGeom>
          <a:ln>
            <a:noFill/>
          </a:ln>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PT" sz="3000" b="1" dirty="0">
                <a:solidFill>
                  <a:schemeClr val="bg1"/>
                </a:solidFill>
              </a:rPr>
              <a:t>INSTITUTIONAL INNOVATION TIPS</a:t>
            </a:r>
          </a:p>
        </p:txBody>
      </p:sp>
      <p:sp>
        <p:nvSpPr>
          <p:cNvPr id="5" name="Marcador de Posição do Número do Diapositivo 4"/>
          <p:cNvSpPr>
            <a:spLocks noGrp="1"/>
          </p:cNvSpPr>
          <p:nvPr>
            <p:ph type="sldNum" sz="quarter" idx="4"/>
          </p:nvPr>
        </p:nvSpPr>
        <p:spPr/>
        <p:txBody>
          <a:bodyPr/>
          <a:lstStyle/>
          <a:p>
            <a:fld id="{8D373E34-DEE9-43C1-9EAD-47660E828FED}" type="slidenum">
              <a:rPr lang="en-GB" smtClean="0"/>
              <a:pPr/>
              <a:t>15</a:t>
            </a:fld>
            <a:endParaRPr lang="en-GB" dirty="0"/>
          </a:p>
        </p:txBody>
      </p:sp>
      <p:pic>
        <p:nvPicPr>
          <p:cNvPr id="11" name="Imagem 10"/>
          <p:cNvPicPr>
            <a:picLocks noChangeAspect="1"/>
          </p:cNvPicPr>
          <p:nvPr/>
        </p:nvPicPr>
        <p:blipFill rotWithShape="1">
          <a:blip r:embed="rId3">
            <a:extLst>
              <a:ext uri="{28A0092B-C50C-407E-A947-70E740481C1C}">
                <a14:useLocalDpi xmlns:a14="http://schemas.microsoft.com/office/drawing/2010/main" val="0"/>
              </a:ext>
            </a:extLst>
          </a:blip>
          <a:srcRect t="24191" b="1815"/>
          <a:stretch/>
        </p:blipFill>
        <p:spPr>
          <a:xfrm>
            <a:off x="2607944" y="6212486"/>
            <a:ext cx="3928109" cy="491172"/>
          </a:xfrm>
          <a:prstGeom prst="rect">
            <a:avLst/>
          </a:prstGeom>
        </p:spPr>
      </p:pic>
      <p:sp>
        <p:nvSpPr>
          <p:cNvPr id="16" name="Retângulo 15"/>
          <p:cNvSpPr/>
          <p:nvPr/>
        </p:nvSpPr>
        <p:spPr>
          <a:xfrm>
            <a:off x="472335" y="1418778"/>
            <a:ext cx="7633697" cy="4431983"/>
          </a:xfrm>
          <a:prstGeom prst="rect">
            <a:avLst/>
          </a:prstGeom>
        </p:spPr>
        <p:txBody>
          <a:bodyPr wrap="square">
            <a:spAutoFit/>
          </a:bodyPr>
          <a:lstStyle/>
          <a:p>
            <a:pPr marL="342900" indent="-342900">
              <a:lnSpc>
                <a:spcPct val="150000"/>
              </a:lnSpc>
              <a:spcBef>
                <a:spcPts val="1800"/>
              </a:spcBef>
              <a:buClr>
                <a:srgbClr val="005AAC"/>
              </a:buClr>
              <a:buSzPct val="150000"/>
              <a:buFont typeface="Arial" panose="020B0604020202020204" pitchFamily="34" charset="0"/>
              <a:buChar char="•"/>
              <a:defRPr/>
            </a:pPr>
            <a:r>
              <a:rPr lang="en-GB" sz="2200" dirty="0">
                <a:latin typeface="+mj-lt"/>
              </a:rPr>
              <a:t>Identify the context and respect the culture of your institution </a:t>
            </a:r>
          </a:p>
          <a:p>
            <a:pPr marL="342900" indent="-342900">
              <a:lnSpc>
                <a:spcPct val="150000"/>
              </a:lnSpc>
              <a:spcBef>
                <a:spcPts val="1800"/>
              </a:spcBef>
              <a:buClr>
                <a:srgbClr val="005AAC"/>
              </a:buClr>
              <a:buSzPct val="150000"/>
              <a:buFont typeface="Arial" panose="020B0604020202020204" pitchFamily="34" charset="0"/>
              <a:buChar char="•"/>
              <a:defRPr/>
            </a:pPr>
            <a:r>
              <a:rPr lang="en-US" sz="2400" dirty="0">
                <a:latin typeface="+mj-lt"/>
              </a:rPr>
              <a:t>Think about your own solutions </a:t>
            </a:r>
          </a:p>
          <a:p>
            <a:pPr marL="342900" indent="-342900">
              <a:lnSpc>
                <a:spcPct val="150000"/>
              </a:lnSpc>
              <a:spcBef>
                <a:spcPts val="1800"/>
              </a:spcBef>
              <a:buClr>
                <a:srgbClr val="005AAC"/>
              </a:buClr>
              <a:buSzPct val="150000"/>
              <a:buFont typeface="Arial" panose="020B0604020202020204" pitchFamily="34" charset="0"/>
              <a:buChar char="•"/>
              <a:defRPr/>
            </a:pPr>
            <a:r>
              <a:rPr lang="en-GB" sz="2200" dirty="0">
                <a:latin typeface="+mj-lt"/>
              </a:rPr>
              <a:t>Start small, think big </a:t>
            </a:r>
          </a:p>
          <a:p>
            <a:pPr marL="342900" indent="-342900">
              <a:lnSpc>
                <a:spcPct val="150000"/>
              </a:lnSpc>
              <a:spcBef>
                <a:spcPts val="1800"/>
              </a:spcBef>
              <a:buClr>
                <a:srgbClr val="005AAC"/>
              </a:buClr>
              <a:buSzPct val="150000"/>
              <a:buFont typeface="Arial" panose="020B0604020202020204" pitchFamily="34" charset="0"/>
              <a:buChar char="•"/>
              <a:defRPr/>
            </a:pPr>
            <a:r>
              <a:rPr lang="en-US" sz="2400" dirty="0">
                <a:latin typeface="+mj-lt"/>
              </a:rPr>
              <a:t>Create an atmosphere of "buy-in" </a:t>
            </a:r>
          </a:p>
          <a:p>
            <a:pPr marL="342900" indent="-342900">
              <a:lnSpc>
                <a:spcPct val="150000"/>
              </a:lnSpc>
              <a:spcBef>
                <a:spcPts val="1800"/>
              </a:spcBef>
              <a:buClr>
                <a:srgbClr val="005AAC"/>
              </a:buClr>
              <a:buSzPct val="150000"/>
              <a:buFont typeface="Arial" panose="020B0604020202020204" pitchFamily="34" charset="0"/>
              <a:buChar char="•"/>
              <a:defRPr/>
            </a:pPr>
            <a:r>
              <a:rPr lang="en-US" sz="2400" dirty="0">
                <a:latin typeface="+mj-lt"/>
              </a:rPr>
              <a:t>Validate your ideas with experts </a:t>
            </a:r>
          </a:p>
          <a:p>
            <a:pPr marL="342900" indent="-342900">
              <a:lnSpc>
                <a:spcPct val="150000"/>
              </a:lnSpc>
              <a:spcBef>
                <a:spcPts val="1800"/>
              </a:spcBef>
              <a:buClr>
                <a:srgbClr val="005AAC"/>
              </a:buClr>
              <a:buSzPct val="150000"/>
              <a:buFont typeface="Arial" panose="020B0604020202020204" pitchFamily="34" charset="0"/>
              <a:buChar char="•"/>
              <a:defRPr/>
            </a:pPr>
            <a:endParaRPr lang="en-GB" sz="2200" dirty="0">
              <a:latin typeface="+mj-lt"/>
            </a:endParaRPr>
          </a:p>
        </p:txBody>
      </p:sp>
    </p:spTree>
    <p:extLst>
      <p:ext uri="{BB962C8B-B14F-4D97-AF65-F5344CB8AC3E}">
        <p14:creationId xmlns:p14="http://schemas.microsoft.com/office/powerpoint/2010/main" val="3730489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rotWithShape="1">
          <a:blip r:embed="rId3">
            <a:extLst>
              <a:ext uri="{28A0092B-C50C-407E-A947-70E740481C1C}">
                <a14:useLocalDpi xmlns:a14="http://schemas.microsoft.com/office/drawing/2010/main" val="0"/>
              </a:ext>
            </a:extLst>
          </a:blip>
          <a:srcRect t="24191" b="1815"/>
          <a:stretch/>
        </p:blipFill>
        <p:spPr>
          <a:xfrm>
            <a:off x="2607944" y="6212486"/>
            <a:ext cx="3928109" cy="491172"/>
          </a:xfrm>
          <a:prstGeom prst="rect">
            <a:avLst/>
          </a:prstGeom>
        </p:spPr>
      </p:pic>
      <p:sp>
        <p:nvSpPr>
          <p:cNvPr id="4" name="Marcador de Posição do Número do Diapositivo 3"/>
          <p:cNvSpPr>
            <a:spLocks noGrp="1"/>
          </p:cNvSpPr>
          <p:nvPr>
            <p:ph type="sldNum" sz="quarter" idx="4"/>
          </p:nvPr>
        </p:nvSpPr>
        <p:spPr/>
        <p:txBody>
          <a:bodyPr/>
          <a:lstStyle/>
          <a:p>
            <a:fld id="{8D373E34-DEE9-43C1-9EAD-47660E828FED}" type="slidenum">
              <a:rPr lang="en-GB" smtClean="0"/>
              <a:pPr/>
              <a:t>16</a:t>
            </a:fld>
            <a:endParaRPr lang="en-GB" dirty="0"/>
          </a:p>
        </p:txBody>
      </p:sp>
      <p:sp>
        <p:nvSpPr>
          <p:cNvPr id="12" name="Título 1"/>
          <p:cNvSpPr txBox="1">
            <a:spLocks/>
          </p:cNvSpPr>
          <p:nvPr/>
        </p:nvSpPr>
        <p:spPr>
          <a:xfrm>
            <a:off x="-395515" y="76687"/>
            <a:ext cx="9144000" cy="528035"/>
          </a:xfrm>
          <a:prstGeom prst="rect">
            <a:avLst/>
          </a:prstGeom>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000" b="1" dirty="0">
                <a:solidFill>
                  <a:schemeClr val="bg1"/>
                </a:solidFill>
              </a:rPr>
              <a:t>GROW MODEL</a:t>
            </a:r>
          </a:p>
        </p:txBody>
      </p:sp>
      <p:sp>
        <p:nvSpPr>
          <p:cNvPr id="28" name="Retângulo 27"/>
          <p:cNvSpPr/>
          <p:nvPr/>
        </p:nvSpPr>
        <p:spPr>
          <a:xfrm>
            <a:off x="1049091" y="457346"/>
            <a:ext cx="6254789" cy="430887"/>
          </a:xfrm>
          <a:prstGeom prst="rect">
            <a:avLst/>
          </a:prstGeom>
        </p:spPr>
        <p:txBody>
          <a:bodyPr wrap="none">
            <a:spAutoFit/>
          </a:bodyPr>
          <a:lstStyle/>
          <a:p>
            <a:r>
              <a:rPr lang="en-GB" sz="2200" dirty="0">
                <a:solidFill>
                  <a:schemeClr val="bg1"/>
                </a:solidFill>
              </a:rPr>
              <a:t>On my role within the institutional development plan</a:t>
            </a:r>
          </a:p>
        </p:txBody>
      </p:sp>
      <p:sp>
        <p:nvSpPr>
          <p:cNvPr id="10" name="Rectangle 3"/>
          <p:cNvSpPr txBox="1">
            <a:spLocks noChangeArrowheads="1"/>
          </p:cNvSpPr>
          <p:nvPr/>
        </p:nvSpPr>
        <p:spPr>
          <a:xfrm>
            <a:off x="86499" y="1787241"/>
            <a:ext cx="2154573" cy="3453599"/>
          </a:xfrm>
          <a:prstGeom prst="rect">
            <a:avLst/>
          </a:prstGeom>
          <a:solidFill>
            <a:schemeClr val="bg1"/>
          </a:solidFill>
          <a:ln w="38100">
            <a:solidFill>
              <a:srgbClr val="13AFBB"/>
            </a:solidFill>
          </a:ln>
          <a:extLst/>
        </p:spPr>
        <p:txBody>
          <a:bodyPr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9563" indent="0">
              <a:lnSpc>
                <a:spcPct val="150000"/>
              </a:lnSpc>
              <a:buNone/>
              <a:tabLst>
                <a:tab pos="900113" algn="l"/>
                <a:tab pos="1074738" algn="l"/>
              </a:tabLst>
              <a:defRPr/>
            </a:pPr>
            <a:r>
              <a:rPr lang="pt-PT" sz="2700" dirty="0">
                <a:latin typeface="+mj-lt"/>
              </a:rPr>
              <a:t> </a:t>
            </a:r>
          </a:p>
        </p:txBody>
      </p:sp>
      <p:grpSp>
        <p:nvGrpSpPr>
          <p:cNvPr id="49" name="Grupo 48"/>
          <p:cNvGrpSpPr/>
          <p:nvPr/>
        </p:nvGrpSpPr>
        <p:grpSpPr>
          <a:xfrm>
            <a:off x="681869" y="5290269"/>
            <a:ext cx="7484390" cy="389463"/>
            <a:chOff x="738686" y="5460453"/>
            <a:chExt cx="7484390" cy="389463"/>
          </a:xfrm>
        </p:grpSpPr>
        <p:cxnSp>
          <p:nvCxnSpPr>
            <p:cNvPr id="11" name="Conexão reta 10"/>
            <p:cNvCxnSpPr/>
            <p:nvPr/>
          </p:nvCxnSpPr>
          <p:spPr>
            <a:xfrm>
              <a:off x="743810" y="5824112"/>
              <a:ext cx="7479266" cy="1"/>
            </a:xfrm>
            <a:prstGeom prst="line">
              <a:avLst/>
            </a:prstGeom>
            <a:ln w="57150">
              <a:solidFill>
                <a:srgbClr val="13AFBB"/>
              </a:solidFill>
            </a:ln>
          </p:spPr>
          <p:style>
            <a:lnRef idx="1">
              <a:schemeClr val="accent1"/>
            </a:lnRef>
            <a:fillRef idx="0">
              <a:schemeClr val="accent1"/>
            </a:fillRef>
            <a:effectRef idx="0">
              <a:schemeClr val="accent1"/>
            </a:effectRef>
            <a:fontRef idx="minor">
              <a:schemeClr val="tx1"/>
            </a:fontRef>
          </p:style>
        </p:cxnSp>
        <p:cxnSp>
          <p:nvCxnSpPr>
            <p:cNvPr id="13" name="Conexão reta unidirecional 12"/>
            <p:cNvCxnSpPr/>
            <p:nvPr/>
          </p:nvCxnSpPr>
          <p:spPr>
            <a:xfrm flipV="1">
              <a:off x="738686" y="5460453"/>
              <a:ext cx="5123" cy="389463"/>
            </a:xfrm>
            <a:prstGeom prst="straightConnector1">
              <a:avLst/>
            </a:prstGeom>
            <a:ln w="57150">
              <a:solidFill>
                <a:srgbClr val="13AFBB"/>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exão reta 13"/>
            <p:cNvCxnSpPr/>
            <p:nvPr/>
          </p:nvCxnSpPr>
          <p:spPr>
            <a:xfrm flipV="1">
              <a:off x="8210719" y="5509196"/>
              <a:ext cx="0" cy="329453"/>
            </a:xfrm>
            <a:prstGeom prst="line">
              <a:avLst/>
            </a:prstGeom>
            <a:ln w="57150">
              <a:solidFill>
                <a:srgbClr val="13AFBB"/>
              </a:solidFill>
            </a:ln>
          </p:spPr>
          <p:style>
            <a:lnRef idx="1">
              <a:schemeClr val="accent1"/>
            </a:lnRef>
            <a:fillRef idx="0">
              <a:schemeClr val="accent1"/>
            </a:fillRef>
            <a:effectRef idx="0">
              <a:schemeClr val="accent1"/>
            </a:effectRef>
            <a:fontRef idx="minor">
              <a:schemeClr val="tx1"/>
            </a:fontRef>
          </p:style>
        </p:cxnSp>
      </p:grpSp>
      <p:grpSp>
        <p:nvGrpSpPr>
          <p:cNvPr id="15" name="Grupo 14"/>
          <p:cNvGrpSpPr/>
          <p:nvPr/>
        </p:nvGrpSpPr>
        <p:grpSpPr>
          <a:xfrm>
            <a:off x="738448" y="1277122"/>
            <a:ext cx="969522" cy="968631"/>
            <a:chOff x="651666" y="1784730"/>
            <a:chExt cx="969522" cy="968631"/>
          </a:xfrm>
        </p:grpSpPr>
        <p:sp>
          <p:nvSpPr>
            <p:cNvPr id="16" name="Oval 15"/>
            <p:cNvSpPr/>
            <p:nvPr/>
          </p:nvSpPr>
          <p:spPr>
            <a:xfrm>
              <a:off x="651666" y="1784730"/>
              <a:ext cx="969522" cy="968631"/>
            </a:xfrm>
            <a:prstGeom prst="ellipse">
              <a:avLst/>
            </a:prstGeom>
            <a:solidFill>
              <a:srgbClr val="63BB8E"/>
            </a:solidFill>
            <a:ln>
              <a:solidFill>
                <a:srgbClr val="63BB8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solidFill>
                  <a:srgbClr val="92D050"/>
                </a:solidFill>
              </a:endParaRPr>
            </a:p>
          </p:txBody>
        </p:sp>
        <p:sp>
          <p:nvSpPr>
            <p:cNvPr id="17" name="CaixaDeTexto 16"/>
            <p:cNvSpPr txBox="1">
              <a:spLocks noChangeArrowheads="1"/>
            </p:cNvSpPr>
            <p:nvPr/>
          </p:nvSpPr>
          <p:spPr bwMode="auto">
            <a:xfrm>
              <a:off x="767421" y="2291307"/>
              <a:ext cx="7380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pt-PT" altLang="pt-PT" dirty="0">
                  <a:solidFill>
                    <a:schemeClr val="bg1"/>
                  </a:solidFill>
                  <a:latin typeface="+mj-lt"/>
                </a:rPr>
                <a:t>Goals</a:t>
              </a:r>
            </a:p>
          </p:txBody>
        </p:sp>
        <p:sp>
          <p:nvSpPr>
            <p:cNvPr id="18" name="Retângulo 17"/>
            <p:cNvSpPr/>
            <p:nvPr/>
          </p:nvSpPr>
          <p:spPr>
            <a:xfrm>
              <a:off x="914250" y="1891198"/>
              <a:ext cx="444352" cy="584775"/>
            </a:xfrm>
            <a:prstGeom prst="rect">
              <a:avLst/>
            </a:prstGeom>
          </p:spPr>
          <p:txBody>
            <a:bodyPr wrap="none">
              <a:spAutoFit/>
            </a:bodyPr>
            <a:lstStyle/>
            <a:p>
              <a:r>
                <a:rPr lang="pt-PT" altLang="pt-PT" sz="3200" dirty="0">
                  <a:solidFill>
                    <a:schemeClr val="bg1"/>
                  </a:solidFill>
                </a:rPr>
                <a:t>G</a:t>
              </a:r>
              <a:endParaRPr lang="pt-PT" sz="3200" dirty="0"/>
            </a:p>
          </p:txBody>
        </p:sp>
      </p:grpSp>
      <p:sp>
        <p:nvSpPr>
          <p:cNvPr id="19" name="Rectangle 3"/>
          <p:cNvSpPr txBox="1">
            <a:spLocks noChangeArrowheads="1"/>
          </p:cNvSpPr>
          <p:nvPr/>
        </p:nvSpPr>
        <p:spPr>
          <a:xfrm>
            <a:off x="2351993" y="1787241"/>
            <a:ext cx="2154573" cy="3453599"/>
          </a:xfrm>
          <a:prstGeom prst="rect">
            <a:avLst/>
          </a:prstGeom>
          <a:solidFill>
            <a:schemeClr val="bg1"/>
          </a:solidFill>
          <a:ln w="38100">
            <a:solidFill>
              <a:srgbClr val="13AFBB"/>
            </a:solidFill>
          </a:ln>
          <a:extLst/>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38163" algn="l">
              <a:lnSpc>
                <a:spcPct val="150000"/>
              </a:lnSpc>
              <a:tabLst>
                <a:tab pos="900113" algn="l"/>
                <a:tab pos="1074738" algn="l"/>
              </a:tabLst>
              <a:defRPr/>
            </a:pPr>
            <a:endParaRPr lang="pt-PT" sz="2700" dirty="0">
              <a:latin typeface="+mj-lt"/>
            </a:endParaRPr>
          </a:p>
        </p:txBody>
      </p:sp>
      <p:grpSp>
        <p:nvGrpSpPr>
          <p:cNvPr id="20" name="Grupo 19"/>
          <p:cNvGrpSpPr/>
          <p:nvPr/>
        </p:nvGrpSpPr>
        <p:grpSpPr>
          <a:xfrm>
            <a:off x="2954042" y="1300117"/>
            <a:ext cx="969522" cy="968631"/>
            <a:chOff x="4164807" y="2118209"/>
            <a:chExt cx="969522" cy="968631"/>
          </a:xfrm>
        </p:grpSpPr>
        <p:sp>
          <p:nvSpPr>
            <p:cNvPr id="21" name="Oval 20"/>
            <p:cNvSpPr/>
            <p:nvPr/>
          </p:nvSpPr>
          <p:spPr>
            <a:xfrm>
              <a:off x="4164807" y="2118209"/>
              <a:ext cx="969522" cy="968631"/>
            </a:xfrm>
            <a:prstGeom prst="ellipse">
              <a:avLst/>
            </a:prstGeom>
            <a:solidFill>
              <a:srgbClr val="EA4D7E"/>
            </a:solidFill>
            <a:ln>
              <a:solidFill>
                <a:srgbClr val="EA4D7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solidFill>
                  <a:srgbClr val="92D050"/>
                </a:solidFill>
              </a:endParaRPr>
            </a:p>
          </p:txBody>
        </p:sp>
        <p:sp>
          <p:nvSpPr>
            <p:cNvPr id="22" name="CaixaDeTexto 21"/>
            <p:cNvSpPr txBox="1">
              <a:spLocks noChangeArrowheads="1"/>
            </p:cNvSpPr>
            <p:nvPr/>
          </p:nvSpPr>
          <p:spPr bwMode="auto">
            <a:xfrm>
              <a:off x="4219958" y="2624959"/>
              <a:ext cx="9143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pt-PT" altLang="pt-PT" dirty="0">
                  <a:solidFill>
                    <a:schemeClr val="bg1"/>
                  </a:solidFill>
                  <a:latin typeface="+mj-lt"/>
                </a:rPr>
                <a:t>Reality</a:t>
              </a:r>
            </a:p>
          </p:txBody>
        </p:sp>
        <p:sp>
          <p:nvSpPr>
            <p:cNvPr id="23" name="Retângulo 22"/>
            <p:cNvSpPr/>
            <p:nvPr/>
          </p:nvSpPr>
          <p:spPr>
            <a:xfrm>
              <a:off x="4473401" y="2224850"/>
              <a:ext cx="407484" cy="584775"/>
            </a:xfrm>
            <a:prstGeom prst="rect">
              <a:avLst/>
            </a:prstGeom>
          </p:spPr>
          <p:txBody>
            <a:bodyPr wrap="none">
              <a:spAutoFit/>
            </a:bodyPr>
            <a:lstStyle/>
            <a:p>
              <a:r>
                <a:rPr lang="pt-PT" sz="3200" dirty="0">
                  <a:solidFill>
                    <a:schemeClr val="bg1"/>
                  </a:solidFill>
                </a:rPr>
                <a:t>R</a:t>
              </a:r>
              <a:endParaRPr lang="pt-PT" sz="3200" dirty="0"/>
            </a:p>
          </p:txBody>
        </p:sp>
      </p:grpSp>
      <p:sp>
        <p:nvSpPr>
          <p:cNvPr id="25" name="Rectangle 3"/>
          <p:cNvSpPr txBox="1">
            <a:spLocks noChangeArrowheads="1"/>
          </p:cNvSpPr>
          <p:nvPr/>
        </p:nvSpPr>
        <p:spPr>
          <a:xfrm>
            <a:off x="4617487" y="1800688"/>
            <a:ext cx="2154573" cy="3453599"/>
          </a:xfrm>
          <a:prstGeom prst="rect">
            <a:avLst/>
          </a:prstGeom>
          <a:solidFill>
            <a:schemeClr val="bg1"/>
          </a:solidFill>
          <a:ln w="38100">
            <a:solidFill>
              <a:srgbClr val="13AFBB"/>
            </a:solidFill>
          </a:ln>
          <a:extLst/>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38163" algn="l">
              <a:lnSpc>
                <a:spcPct val="150000"/>
              </a:lnSpc>
              <a:tabLst>
                <a:tab pos="900113" algn="l"/>
                <a:tab pos="1074738" algn="l"/>
              </a:tabLst>
              <a:defRPr/>
            </a:pPr>
            <a:endParaRPr lang="pt-PT" sz="2700" dirty="0">
              <a:latin typeface="+mj-lt"/>
            </a:endParaRPr>
          </a:p>
          <a:p>
            <a:pPr marL="174625" algn="l">
              <a:lnSpc>
                <a:spcPct val="150000"/>
              </a:lnSpc>
              <a:tabLst>
                <a:tab pos="900113" algn="l"/>
                <a:tab pos="1074738" algn="l"/>
              </a:tabLst>
              <a:defRPr/>
            </a:pPr>
            <a:endParaRPr lang="pt-PT" sz="2700" dirty="0">
              <a:latin typeface="+mj-lt"/>
            </a:endParaRPr>
          </a:p>
        </p:txBody>
      </p:sp>
      <p:grpSp>
        <p:nvGrpSpPr>
          <p:cNvPr id="50" name="Grupo 49"/>
          <p:cNvGrpSpPr/>
          <p:nvPr/>
        </p:nvGrpSpPr>
        <p:grpSpPr>
          <a:xfrm>
            <a:off x="5169636" y="1300117"/>
            <a:ext cx="983128" cy="968631"/>
            <a:chOff x="5688322" y="1470301"/>
            <a:chExt cx="983128" cy="968631"/>
          </a:xfrm>
        </p:grpSpPr>
        <p:sp>
          <p:nvSpPr>
            <p:cNvPr id="26" name="Oval 25"/>
            <p:cNvSpPr/>
            <p:nvPr/>
          </p:nvSpPr>
          <p:spPr>
            <a:xfrm>
              <a:off x="5701928" y="1470301"/>
              <a:ext cx="969522" cy="968631"/>
            </a:xfrm>
            <a:prstGeom prst="ellipse">
              <a:avLst/>
            </a:prstGeom>
            <a:solidFill>
              <a:srgbClr val="247F97"/>
            </a:solidFill>
            <a:ln>
              <a:solidFill>
                <a:srgbClr val="63BB8E"/>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solidFill>
                  <a:srgbClr val="92D050"/>
                </a:solidFill>
              </a:endParaRPr>
            </a:p>
          </p:txBody>
        </p:sp>
        <p:sp>
          <p:nvSpPr>
            <p:cNvPr id="27" name="CaixaDeTexto 26"/>
            <p:cNvSpPr txBox="1">
              <a:spLocks noChangeArrowheads="1"/>
            </p:cNvSpPr>
            <p:nvPr/>
          </p:nvSpPr>
          <p:spPr bwMode="auto">
            <a:xfrm>
              <a:off x="5688322" y="1977051"/>
              <a:ext cx="9831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pt-PT" altLang="pt-PT" dirty="0">
                  <a:solidFill>
                    <a:schemeClr val="bg1"/>
                  </a:solidFill>
                  <a:latin typeface="+mj-lt"/>
                </a:rPr>
                <a:t>Options</a:t>
              </a:r>
            </a:p>
          </p:txBody>
        </p:sp>
        <p:sp>
          <p:nvSpPr>
            <p:cNvPr id="29" name="Retângulo 28"/>
            <p:cNvSpPr/>
            <p:nvPr/>
          </p:nvSpPr>
          <p:spPr>
            <a:xfrm>
              <a:off x="5981464" y="1578667"/>
              <a:ext cx="457176" cy="584775"/>
            </a:xfrm>
            <a:prstGeom prst="rect">
              <a:avLst/>
            </a:prstGeom>
          </p:spPr>
          <p:txBody>
            <a:bodyPr wrap="none">
              <a:spAutoFit/>
            </a:bodyPr>
            <a:lstStyle/>
            <a:p>
              <a:r>
                <a:rPr lang="pt-PT" altLang="pt-PT" sz="3200" dirty="0">
                  <a:solidFill>
                    <a:schemeClr val="bg1"/>
                  </a:solidFill>
                </a:rPr>
                <a:t>O</a:t>
              </a:r>
              <a:endParaRPr lang="pt-PT" sz="3200" dirty="0"/>
            </a:p>
          </p:txBody>
        </p:sp>
      </p:grpSp>
      <p:sp>
        <p:nvSpPr>
          <p:cNvPr id="30" name="Rectangle 3"/>
          <p:cNvSpPr txBox="1">
            <a:spLocks noChangeArrowheads="1"/>
          </p:cNvSpPr>
          <p:nvPr/>
        </p:nvSpPr>
        <p:spPr>
          <a:xfrm>
            <a:off x="6882980" y="1791710"/>
            <a:ext cx="2154573" cy="3453599"/>
          </a:xfrm>
          <a:prstGeom prst="rect">
            <a:avLst/>
          </a:prstGeom>
          <a:solidFill>
            <a:schemeClr val="bg1"/>
          </a:solidFill>
          <a:ln w="38100">
            <a:solidFill>
              <a:srgbClr val="13AFBB"/>
            </a:solidFill>
          </a:ln>
          <a:extLst/>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38163" algn="l">
              <a:lnSpc>
                <a:spcPct val="150000"/>
              </a:lnSpc>
              <a:tabLst>
                <a:tab pos="900113" algn="l"/>
                <a:tab pos="1074738" algn="l"/>
              </a:tabLst>
              <a:defRPr/>
            </a:pPr>
            <a:endParaRPr lang="pt-PT" sz="2700" dirty="0">
              <a:latin typeface="+mj-lt"/>
            </a:endParaRPr>
          </a:p>
        </p:txBody>
      </p:sp>
      <p:grpSp>
        <p:nvGrpSpPr>
          <p:cNvPr id="31" name="Grupo 30"/>
          <p:cNvGrpSpPr/>
          <p:nvPr/>
        </p:nvGrpSpPr>
        <p:grpSpPr>
          <a:xfrm>
            <a:off x="7398836" y="1300117"/>
            <a:ext cx="969522" cy="968631"/>
            <a:chOff x="9525701" y="2118209"/>
            <a:chExt cx="969522" cy="968631"/>
          </a:xfrm>
        </p:grpSpPr>
        <p:sp>
          <p:nvSpPr>
            <p:cNvPr id="32" name="Oval 31"/>
            <p:cNvSpPr/>
            <p:nvPr/>
          </p:nvSpPr>
          <p:spPr>
            <a:xfrm>
              <a:off x="9525701" y="2118209"/>
              <a:ext cx="969522" cy="968631"/>
            </a:xfrm>
            <a:prstGeom prst="ellipse">
              <a:avLst/>
            </a:prstGeom>
            <a:solidFill>
              <a:srgbClr val="C6D849"/>
            </a:solidFill>
            <a:ln>
              <a:solidFill>
                <a:srgbClr val="C6D84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solidFill>
                  <a:srgbClr val="92D050"/>
                </a:solidFill>
              </a:endParaRPr>
            </a:p>
          </p:txBody>
        </p:sp>
        <p:sp>
          <p:nvSpPr>
            <p:cNvPr id="33" name="CaixaDeTexto 32"/>
            <p:cNvSpPr txBox="1">
              <a:spLocks noChangeArrowheads="1"/>
            </p:cNvSpPr>
            <p:nvPr/>
          </p:nvSpPr>
          <p:spPr bwMode="auto">
            <a:xfrm>
              <a:off x="9663437" y="2624786"/>
              <a:ext cx="7380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pt-PT" altLang="pt-PT" dirty="0">
                  <a:solidFill>
                    <a:schemeClr val="bg1"/>
                  </a:solidFill>
                  <a:latin typeface="+mj-lt"/>
                </a:rPr>
                <a:t>Will</a:t>
              </a:r>
            </a:p>
          </p:txBody>
        </p:sp>
        <p:sp>
          <p:nvSpPr>
            <p:cNvPr id="34" name="Retângulo 33"/>
            <p:cNvSpPr/>
            <p:nvPr/>
          </p:nvSpPr>
          <p:spPr>
            <a:xfrm>
              <a:off x="9757366" y="2224677"/>
              <a:ext cx="550151" cy="584775"/>
            </a:xfrm>
            <a:prstGeom prst="rect">
              <a:avLst/>
            </a:prstGeom>
          </p:spPr>
          <p:txBody>
            <a:bodyPr wrap="none">
              <a:spAutoFit/>
            </a:bodyPr>
            <a:lstStyle/>
            <a:p>
              <a:r>
                <a:rPr lang="pt-PT" altLang="pt-PT" sz="3200" dirty="0">
                  <a:solidFill>
                    <a:schemeClr val="bg1"/>
                  </a:solidFill>
                </a:rPr>
                <a:t>W</a:t>
              </a:r>
              <a:endParaRPr lang="pt-PT" sz="3200" dirty="0"/>
            </a:p>
          </p:txBody>
        </p:sp>
      </p:grpSp>
      <p:sp>
        <p:nvSpPr>
          <p:cNvPr id="35" name="Retângulo 34"/>
          <p:cNvSpPr/>
          <p:nvPr/>
        </p:nvSpPr>
        <p:spPr>
          <a:xfrm>
            <a:off x="2389217" y="2219281"/>
            <a:ext cx="2278092" cy="3093154"/>
          </a:xfrm>
          <a:prstGeom prst="rect">
            <a:avLst/>
          </a:prstGeom>
        </p:spPr>
        <p:txBody>
          <a:bodyPr wrap="square">
            <a:spAutoFit/>
          </a:bodyPr>
          <a:lstStyle/>
          <a:p>
            <a:pPr>
              <a:lnSpc>
                <a:spcPct val="150000"/>
              </a:lnSpc>
              <a:tabLst>
                <a:tab pos="900113" algn="l"/>
                <a:tab pos="1074738" algn="l"/>
              </a:tabLst>
              <a:defRPr/>
            </a:pPr>
            <a:r>
              <a:rPr lang="pt-PT" b="1" dirty="0" err="1"/>
              <a:t>Listen</a:t>
            </a:r>
            <a:r>
              <a:rPr lang="pt-PT" b="1" dirty="0"/>
              <a:t> </a:t>
            </a:r>
            <a:r>
              <a:rPr lang="pt-PT" b="1" dirty="0" err="1"/>
              <a:t>and</a:t>
            </a:r>
            <a:r>
              <a:rPr lang="pt-PT" b="1" dirty="0"/>
              <a:t> </a:t>
            </a:r>
            <a:r>
              <a:rPr lang="pt-PT" b="1" dirty="0" err="1"/>
              <a:t>uncover</a:t>
            </a:r>
            <a:r>
              <a:rPr lang="pt-PT" b="1" dirty="0"/>
              <a:t>:</a:t>
            </a:r>
          </a:p>
          <a:p>
            <a:pPr>
              <a:lnSpc>
                <a:spcPct val="150000"/>
              </a:lnSpc>
              <a:spcBef>
                <a:spcPct val="0"/>
              </a:spcBef>
              <a:buFontTx/>
              <a:buChar char="•"/>
              <a:defRPr/>
            </a:pPr>
            <a:r>
              <a:rPr lang="en-GB" altLang="pt-PT" sz="1600" dirty="0">
                <a:solidFill>
                  <a:srgbClr val="262626"/>
                </a:solidFill>
              </a:rPr>
              <a:t> </a:t>
            </a:r>
            <a:r>
              <a:rPr lang="en-US" altLang="pt-PT" sz="1600" dirty="0">
                <a:solidFill>
                  <a:srgbClr val="262626"/>
                </a:solidFill>
              </a:rPr>
              <a:t>Where are you now?</a:t>
            </a:r>
          </a:p>
          <a:p>
            <a:pPr>
              <a:lnSpc>
                <a:spcPct val="150000"/>
              </a:lnSpc>
              <a:spcBef>
                <a:spcPct val="0"/>
              </a:spcBef>
              <a:buFontTx/>
              <a:buChar char="•"/>
              <a:defRPr/>
            </a:pPr>
            <a:r>
              <a:rPr lang="en-US" altLang="pt-PT" sz="1600" dirty="0">
                <a:solidFill>
                  <a:srgbClr val="262626"/>
                </a:solidFill>
              </a:rPr>
              <a:t> Clarifying the issues and obstacles</a:t>
            </a:r>
          </a:p>
          <a:p>
            <a:pPr>
              <a:lnSpc>
                <a:spcPct val="150000"/>
              </a:lnSpc>
              <a:spcBef>
                <a:spcPct val="0"/>
              </a:spcBef>
              <a:buFontTx/>
              <a:buChar char="•"/>
              <a:defRPr/>
            </a:pPr>
            <a:r>
              <a:rPr lang="en-US" altLang="pt-PT" sz="1600" dirty="0">
                <a:solidFill>
                  <a:srgbClr val="262626"/>
                </a:solidFill>
              </a:rPr>
              <a:t> Determining the facts (uncover the facts; uncover assumptions and beliefs)</a:t>
            </a:r>
          </a:p>
        </p:txBody>
      </p:sp>
      <p:sp>
        <p:nvSpPr>
          <p:cNvPr id="36" name="Retângulo 35"/>
          <p:cNvSpPr/>
          <p:nvPr/>
        </p:nvSpPr>
        <p:spPr>
          <a:xfrm>
            <a:off x="4653228" y="2229521"/>
            <a:ext cx="2192681" cy="3093154"/>
          </a:xfrm>
          <a:prstGeom prst="rect">
            <a:avLst/>
          </a:prstGeom>
        </p:spPr>
        <p:txBody>
          <a:bodyPr wrap="square">
            <a:spAutoFit/>
          </a:bodyPr>
          <a:lstStyle/>
          <a:p>
            <a:pPr>
              <a:lnSpc>
                <a:spcPct val="150000"/>
              </a:lnSpc>
              <a:tabLst>
                <a:tab pos="900113" algn="l"/>
                <a:tab pos="1074738" algn="l"/>
              </a:tabLst>
              <a:defRPr/>
            </a:pPr>
            <a:r>
              <a:rPr lang="pt-PT" b="1" dirty="0"/>
              <a:t>Explore </a:t>
            </a:r>
            <a:r>
              <a:rPr lang="pt-PT" b="1" dirty="0" err="1"/>
              <a:t>options</a:t>
            </a:r>
            <a:r>
              <a:rPr lang="pt-PT" b="1" dirty="0"/>
              <a:t>:</a:t>
            </a:r>
          </a:p>
          <a:p>
            <a:pPr>
              <a:lnSpc>
                <a:spcPct val="150000"/>
              </a:lnSpc>
              <a:spcBef>
                <a:spcPct val="0"/>
              </a:spcBef>
              <a:buFontTx/>
              <a:buChar char="•"/>
              <a:defRPr/>
            </a:pPr>
            <a:r>
              <a:rPr lang="en-GB" altLang="pt-PT" sz="1600" dirty="0">
                <a:solidFill>
                  <a:srgbClr val="262626"/>
                </a:solidFill>
              </a:rPr>
              <a:t> </a:t>
            </a:r>
            <a:r>
              <a:rPr lang="en-US" altLang="pt-PT" sz="1600" dirty="0">
                <a:solidFill>
                  <a:srgbClr val="262626"/>
                </a:solidFill>
              </a:rPr>
              <a:t>What are the options? (brainstorm together)</a:t>
            </a:r>
          </a:p>
          <a:p>
            <a:pPr>
              <a:lnSpc>
                <a:spcPct val="150000"/>
              </a:lnSpc>
              <a:spcBef>
                <a:spcPct val="0"/>
              </a:spcBef>
              <a:buFontTx/>
              <a:buChar char="•"/>
              <a:defRPr/>
            </a:pPr>
            <a:r>
              <a:rPr lang="en-US" altLang="pt-PT" sz="1600" dirty="0">
                <a:solidFill>
                  <a:srgbClr val="262626"/>
                </a:solidFill>
              </a:rPr>
              <a:t> Inviting suggestions (think out of the box)</a:t>
            </a:r>
          </a:p>
          <a:p>
            <a:pPr>
              <a:lnSpc>
                <a:spcPct val="150000"/>
              </a:lnSpc>
              <a:spcBef>
                <a:spcPct val="0"/>
              </a:spcBef>
              <a:buFontTx/>
              <a:buChar char="•"/>
              <a:defRPr/>
            </a:pPr>
            <a:r>
              <a:rPr lang="en-US" altLang="pt-PT" sz="1600" dirty="0">
                <a:solidFill>
                  <a:srgbClr val="262626"/>
                </a:solidFill>
              </a:rPr>
              <a:t> Discussing choices</a:t>
            </a:r>
          </a:p>
          <a:p>
            <a:pPr>
              <a:lnSpc>
                <a:spcPct val="150000"/>
              </a:lnSpc>
              <a:spcBef>
                <a:spcPct val="0"/>
              </a:spcBef>
              <a:buFontTx/>
              <a:buChar char="•"/>
              <a:defRPr/>
            </a:pPr>
            <a:r>
              <a:rPr lang="en-US" altLang="pt-PT" sz="1600" dirty="0">
                <a:solidFill>
                  <a:srgbClr val="262626"/>
                </a:solidFill>
              </a:rPr>
              <a:t> Exploring consequences</a:t>
            </a:r>
            <a:endParaRPr lang="en-GB" altLang="pt-PT" sz="1600" dirty="0">
              <a:solidFill>
                <a:srgbClr val="262626"/>
              </a:solidFill>
            </a:endParaRPr>
          </a:p>
        </p:txBody>
      </p:sp>
      <p:sp>
        <p:nvSpPr>
          <p:cNvPr id="37" name="Retângulo 36"/>
          <p:cNvSpPr/>
          <p:nvPr/>
        </p:nvSpPr>
        <p:spPr>
          <a:xfrm>
            <a:off x="7009189" y="2238312"/>
            <a:ext cx="2065435" cy="2400657"/>
          </a:xfrm>
          <a:prstGeom prst="rect">
            <a:avLst/>
          </a:prstGeom>
        </p:spPr>
        <p:txBody>
          <a:bodyPr wrap="square">
            <a:spAutoFit/>
          </a:bodyPr>
          <a:lstStyle/>
          <a:p>
            <a:pPr>
              <a:lnSpc>
                <a:spcPct val="150000"/>
              </a:lnSpc>
              <a:tabLst>
                <a:tab pos="900113" algn="l"/>
                <a:tab pos="1074738" algn="l"/>
              </a:tabLst>
              <a:defRPr/>
            </a:pPr>
            <a:r>
              <a:rPr lang="pt-PT" b="1" dirty="0" err="1"/>
              <a:t>Agree</a:t>
            </a:r>
            <a:r>
              <a:rPr lang="pt-PT" b="1" dirty="0"/>
              <a:t> </a:t>
            </a:r>
            <a:r>
              <a:rPr lang="pt-PT" b="1" dirty="0" err="1"/>
              <a:t>on</a:t>
            </a:r>
            <a:r>
              <a:rPr lang="pt-PT" b="1" dirty="0"/>
              <a:t> </a:t>
            </a:r>
            <a:r>
              <a:rPr lang="pt-PT" b="1" dirty="0" err="1"/>
              <a:t>action</a:t>
            </a:r>
            <a:r>
              <a:rPr lang="pt-PT" b="1" dirty="0"/>
              <a:t> </a:t>
            </a:r>
            <a:r>
              <a:rPr lang="pt-PT" b="1" dirty="0" err="1"/>
              <a:t>plan</a:t>
            </a:r>
            <a:r>
              <a:rPr lang="pt-PT" b="1" dirty="0"/>
              <a:t>: </a:t>
            </a:r>
          </a:p>
          <a:p>
            <a:pPr>
              <a:lnSpc>
                <a:spcPct val="150000"/>
              </a:lnSpc>
              <a:spcBef>
                <a:spcPct val="0"/>
              </a:spcBef>
              <a:buFontTx/>
              <a:buChar char="•"/>
              <a:defRPr/>
            </a:pPr>
            <a:r>
              <a:rPr lang="en-GB" altLang="pt-PT" sz="1600" dirty="0">
                <a:solidFill>
                  <a:srgbClr val="262626"/>
                </a:solidFill>
              </a:rPr>
              <a:t> </a:t>
            </a:r>
            <a:r>
              <a:rPr lang="en-US" altLang="pt-PT" sz="1600" dirty="0">
                <a:solidFill>
                  <a:srgbClr val="262626"/>
                </a:solidFill>
              </a:rPr>
              <a:t>What is the action?</a:t>
            </a:r>
          </a:p>
          <a:p>
            <a:pPr>
              <a:lnSpc>
                <a:spcPct val="150000"/>
              </a:lnSpc>
              <a:spcBef>
                <a:spcPct val="0"/>
              </a:spcBef>
              <a:buFontTx/>
              <a:buChar char="•"/>
              <a:defRPr/>
            </a:pPr>
            <a:r>
              <a:rPr lang="en-US" altLang="pt-PT" sz="1600" dirty="0">
                <a:solidFill>
                  <a:srgbClr val="262626"/>
                </a:solidFill>
              </a:rPr>
              <a:t> By when?</a:t>
            </a:r>
          </a:p>
          <a:p>
            <a:pPr>
              <a:lnSpc>
                <a:spcPct val="150000"/>
              </a:lnSpc>
              <a:spcBef>
                <a:spcPct val="0"/>
              </a:spcBef>
              <a:buFontTx/>
              <a:buChar char="•"/>
              <a:defRPr/>
            </a:pPr>
            <a:r>
              <a:rPr lang="en-US" altLang="pt-PT" sz="1600" dirty="0">
                <a:solidFill>
                  <a:srgbClr val="262626"/>
                </a:solidFill>
              </a:rPr>
              <a:t> What support?</a:t>
            </a:r>
          </a:p>
          <a:p>
            <a:pPr>
              <a:lnSpc>
                <a:spcPct val="150000"/>
              </a:lnSpc>
              <a:spcBef>
                <a:spcPct val="0"/>
              </a:spcBef>
              <a:buFontTx/>
              <a:buChar char="•"/>
              <a:defRPr/>
            </a:pPr>
            <a:r>
              <a:rPr lang="en-US" altLang="pt-PT" sz="1600" dirty="0">
                <a:solidFill>
                  <a:srgbClr val="262626"/>
                </a:solidFill>
              </a:rPr>
              <a:t> When to follow up?</a:t>
            </a:r>
          </a:p>
        </p:txBody>
      </p:sp>
      <p:sp>
        <p:nvSpPr>
          <p:cNvPr id="38" name="Retângulo 37"/>
          <p:cNvSpPr/>
          <p:nvPr/>
        </p:nvSpPr>
        <p:spPr>
          <a:xfrm>
            <a:off x="156057" y="2172675"/>
            <a:ext cx="2602586" cy="3231654"/>
          </a:xfrm>
          <a:prstGeom prst="rect">
            <a:avLst/>
          </a:prstGeom>
        </p:spPr>
        <p:txBody>
          <a:bodyPr wrap="square">
            <a:spAutoFit/>
          </a:bodyPr>
          <a:lstStyle/>
          <a:p>
            <a:pPr>
              <a:lnSpc>
                <a:spcPct val="150000"/>
              </a:lnSpc>
              <a:tabLst>
                <a:tab pos="900113" algn="l"/>
                <a:tab pos="1074738" algn="l"/>
              </a:tabLst>
              <a:defRPr/>
            </a:pPr>
            <a:r>
              <a:rPr lang="en-US" b="1" dirty="0"/>
              <a:t>Start with the end in mind</a:t>
            </a:r>
            <a:r>
              <a:rPr lang="pt-PT" b="1" dirty="0"/>
              <a:t>:</a:t>
            </a:r>
          </a:p>
          <a:p>
            <a:pPr>
              <a:lnSpc>
                <a:spcPct val="150000"/>
              </a:lnSpc>
              <a:spcBef>
                <a:spcPct val="0"/>
              </a:spcBef>
              <a:buFontTx/>
              <a:buChar char="•"/>
              <a:defRPr/>
            </a:pPr>
            <a:r>
              <a:rPr lang="en-GB" altLang="pt-PT" dirty="0">
                <a:solidFill>
                  <a:srgbClr val="262626"/>
                </a:solidFill>
              </a:rPr>
              <a:t> </a:t>
            </a:r>
            <a:r>
              <a:rPr lang="en-US" altLang="pt-PT" sz="1600" dirty="0">
                <a:solidFill>
                  <a:srgbClr val="262626"/>
                </a:solidFill>
              </a:rPr>
              <a:t>What do you want to achieve</a:t>
            </a:r>
            <a:r>
              <a:rPr lang="en-GB" altLang="pt-PT" sz="1600" dirty="0">
                <a:solidFill>
                  <a:srgbClr val="262626"/>
                </a:solidFill>
              </a:rPr>
              <a:t>?</a:t>
            </a:r>
          </a:p>
          <a:p>
            <a:pPr>
              <a:lnSpc>
                <a:spcPct val="150000"/>
              </a:lnSpc>
              <a:spcBef>
                <a:spcPct val="0"/>
              </a:spcBef>
              <a:buFontTx/>
              <a:buChar char="•"/>
              <a:defRPr/>
            </a:pPr>
            <a:r>
              <a:rPr lang="en-GB" altLang="pt-PT" sz="1600" dirty="0">
                <a:solidFill>
                  <a:srgbClr val="262626"/>
                </a:solidFill>
              </a:rPr>
              <a:t> </a:t>
            </a:r>
            <a:r>
              <a:rPr lang="en-US" altLang="pt-PT" sz="1600" dirty="0">
                <a:solidFill>
                  <a:srgbClr val="262626"/>
                </a:solidFill>
              </a:rPr>
              <a:t>What is the desired outcome</a:t>
            </a:r>
            <a:r>
              <a:rPr lang="en-GB" altLang="pt-PT" sz="1600" dirty="0">
                <a:solidFill>
                  <a:srgbClr val="262626"/>
                </a:solidFill>
              </a:rPr>
              <a:t>?</a:t>
            </a:r>
          </a:p>
          <a:p>
            <a:pPr>
              <a:lnSpc>
                <a:spcPct val="150000"/>
              </a:lnSpc>
              <a:spcBef>
                <a:spcPct val="0"/>
              </a:spcBef>
              <a:buFontTx/>
              <a:buChar char="•"/>
              <a:defRPr/>
            </a:pPr>
            <a:r>
              <a:rPr lang="en-GB" altLang="pt-PT" sz="1600" dirty="0">
                <a:solidFill>
                  <a:srgbClr val="262626"/>
                </a:solidFill>
              </a:rPr>
              <a:t> Let's clarify.</a:t>
            </a:r>
            <a:endParaRPr lang="pt-PT" sz="1600" dirty="0"/>
          </a:p>
          <a:p>
            <a:pPr marL="517525" indent="-342900">
              <a:lnSpc>
                <a:spcPct val="150000"/>
              </a:lnSpc>
              <a:buAutoNum type="arabicPeriod"/>
              <a:tabLst>
                <a:tab pos="900113" algn="l"/>
                <a:tab pos="1074738" algn="l"/>
              </a:tabLst>
              <a:defRPr/>
            </a:pPr>
            <a:endParaRPr lang="pt-PT" dirty="0"/>
          </a:p>
        </p:txBody>
      </p:sp>
    </p:spTree>
    <p:extLst>
      <p:ext uri="{BB962C8B-B14F-4D97-AF65-F5344CB8AC3E}">
        <p14:creationId xmlns:p14="http://schemas.microsoft.com/office/powerpoint/2010/main" val="710745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rotWithShape="1">
          <a:blip r:embed="rId3">
            <a:extLst>
              <a:ext uri="{28A0092B-C50C-407E-A947-70E740481C1C}">
                <a14:useLocalDpi xmlns:a14="http://schemas.microsoft.com/office/drawing/2010/main" val="0"/>
              </a:ext>
            </a:extLst>
          </a:blip>
          <a:srcRect t="24191" b="1815"/>
          <a:stretch/>
        </p:blipFill>
        <p:spPr>
          <a:xfrm>
            <a:off x="2607944" y="6212486"/>
            <a:ext cx="3928109" cy="491172"/>
          </a:xfrm>
          <a:prstGeom prst="rect">
            <a:avLst/>
          </a:prstGeom>
        </p:spPr>
      </p:pic>
      <p:sp>
        <p:nvSpPr>
          <p:cNvPr id="4" name="Marcador de Posição do Número do Diapositivo 3"/>
          <p:cNvSpPr>
            <a:spLocks noGrp="1"/>
          </p:cNvSpPr>
          <p:nvPr>
            <p:ph type="sldNum" sz="quarter" idx="4"/>
          </p:nvPr>
        </p:nvSpPr>
        <p:spPr/>
        <p:txBody>
          <a:bodyPr/>
          <a:lstStyle/>
          <a:p>
            <a:fld id="{8D373E34-DEE9-43C1-9EAD-47660E828FED}" type="slidenum">
              <a:rPr lang="en-GB" smtClean="0"/>
              <a:pPr/>
              <a:t>17</a:t>
            </a:fld>
            <a:endParaRPr lang="en-GB" dirty="0"/>
          </a:p>
        </p:txBody>
      </p:sp>
      <p:sp>
        <p:nvSpPr>
          <p:cNvPr id="12" name="Título 1"/>
          <p:cNvSpPr txBox="1">
            <a:spLocks/>
          </p:cNvSpPr>
          <p:nvPr/>
        </p:nvSpPr>
        <p:spPr>
          <a:xfrm>
            <a:off x="-395515" y="76687"/>
            <a:ext cx="9144000" cy="528035"/>
          </a:xfrm>
          <a:prstGeom prst="rect">
            <a:avLst/>
          </a:prstGeom>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000" b="1" dirty="0">
                <a:solidFill>
                  <a:schemeClr val="bg1"/>
                </a:solidFill>
              </a:rPr>
              <a:t>EXERCISE 4 -  GROW MODEL</a:t>
            </a:r>
          </a:p>
        </p:txBody>
      </p:sp>
      <p:sp>
        <p:nvSpPr>
          <p:cNvPr id="28" name="Retângulo 27"/>
          <p:cNvSpPr/>
          <p:nvPr/>
        </p:nvSpPr>
        <p:spPr>
          <a:xfrm>
            <a:off x="1356552" y="475938"/>
            <a:ext cx="6254789" cy="430887"/>
          </a:xfrm>
          <a:prstGeom prst="rect">
            <a:avLst/>
          </a:prstGeom>
        </p:spPr>
        <p:txBody>
          <a:bodyPr wrap="none">
            <a:spAutoFit/>
          </a:bodyPr>
          <a:lstStyle/>
          <a:p>
            <a:r>
              <a:rPr lang="en-GB" sz="2200" dirty="0">
                <a:solidFill>
                  <a:schemeClr val="bg1"/>
                </a:solidFill>
              </a:rPr>
              <a:t>On my role within the institutional development plan</a:t>
            </a:r>
          </a:p>
        </p:txBody>
      </p:sp>
      <p:sp>
        <p:nvSpPr>
          <p:cNvPr id="39" name="Retângulo 38"/>
          <p:cNvSpPr/>
          <p:nvPr/>
        </p:nvSpPr>
        <p:spPr>
          <a:xfrm>
            <a:off x="484691" y="1212440"/>
            <a:ext cx="8461601" cy="4108817"/>
          </a:xfrm>
          <a:prstGeom prst="rect">
            <a:avLst/>
          </a:prstGeom>
        </p:spPr>
        <p:txBody>
          <a:bodyPr wrap="square">
            <a:spAutoFit/>
          </a:bodyPr>
          <a:lstStyle/>
          <a:p>
            <a:pPr marL="457200" indent="-457200">
              <a:lnSpc>
                <a:spcPct val="150000"/>
              </a:lnSpc>
              <a:spcBef>
                <a:spcPts val="1800"/>
              </a:spcBef>
              <a:buClr>
                <a:srgbClr val="005AAC"/>
              </a:buClr>
              <a:buSzPct val="100000"/>
              <a:buFont typeface="+mj-lt"/>
              <a:buAutoNum type="arabicPeriod"/>
              <a:defRPr/>
            </a:pPr>
            <a:r>
              <a:rPr lang="en-GB" sz="2200" dirty="0">
                <a:latin typeface="+mj-lt"/>
              </a:rPr>
              <a:t>At this point you have a Group Institutional Plan.                              How can you find your role in this Group Institutional Plan to create your Individual Action Plan (IAP)?</a:t>
            </a:r>
          </a:p>
          <a:p>
            <a:pPr marL="457200" indent="-457200">
              <a:lnSpc>
                <a:spcPct val="150000"/>
              </a:lnSpc>
              <a:spcBef>
                <a:spcPts val="1800"/>
              </a:spcBef>
              <a:buClr>
                <a:srgbClr val="005AAC"/>
              </a:buClr>
              <a:buSzPct val="100000"/>
              <a:buFont typeface="+mj-lt"/>
              <a:buAutoNum type="arabicPeriod"/>
              <a:defRPr/>
            </a:pPr>
            <a:r>
              <a:rPr lang="en-GB" sz="2200" dirty="0">
                <a:latin typeface="+mj-lt"/>
              </a:rPr>
              <a:t>In pairs, use the given GROW Model questions. One makes the questions and the other answers. Take notes during the process for your IAP (if you think is necessary).</a:t>
            </a:r>
          </a:p>
          <a:p>
            <a:pPr marL="457200" indent="-457200">
              <a:lnSpc>
                <a:spcPct val="150000"/>
              </a:lnSpc>
              <a:spcBef>
                <a:spcPts val="1800"/>
              </a:spcBef>
              <a:buClr>
                <a:srgbClr val="005AAC"/>
              </a:buClr>
              <a:buSzPct val="100000"/>
              <a:buFont typeface="+mj-lt"/>
              <a:buAutoNum type="arabicPeriod"/>
              <a:defRPr/>
            </a:pPr>
            <a:r>
              <a:rPr lang="pt-PT" sz="2200" dirty="0" err="1">
                <a:latin typeface="+mj-lt"/>
              </a:rPr>
              <a:t>After</a:t>
            </a:r>
            <a:r>
              <a:rPr lang="pt-PT" sz="2200" dirty="0">
                <a:latin typeface="+mj-lt"/>
              </a:rPr>
              <a:t> 10 minutes, </a:t>
            </a:r>
            <a:r>
              <a:rPr lang="pt-PT" sz="2200" dirty="0" err="1">
                <a:latin typeface="+mj-lt"/>
              </a:rPr>
              <a:t>change</a:t>
            </a:r>
            <a:r>
              <a:rPr lang="pt-PT" sz="2200" dirty="0">
                <a:latin typeface="+mj-lt"/>
              </a:rPr>
              <a:t> roles in </a:t>
            </a:r>
            <a:r>
              <a:rPr lang="pt-PT" sz="2200" dirty="0" err="1">
                <a:latin typeface="+mj-lt"/>
              </a:rPr>
              <a:t>the</a:t>
            </a:r>
            <a:r>
              <a:rPr lang="pt-PT" sz="2200" dirty="0">
                <a:latin typeface="+mj-lt"/>
              </a:rPr>
              <a:t> </a:t>
            </a:r>
            <a:r>
              <a:rPr lang="pt-PT" sz="2200" dirty="0" err="1">
                <a:latin typeface="+mj-lt"/>
              </a:rPr>
              <a:t>pairs</a:t>
            </a:r>
            <a:r>
              <a:rPr lang="pt-PT" sz="2200" dirty="0">
                <a:latin typeface="+mj-lt"/>
              </a:rPr>
              <a:t>. </a:t>
            </a:r>
          </a:p>
        </p:txBody>
      </p:sp>
    </p:spTree>
    <p:extLst>
      <p:ext uri="{BB962C8B-B14F-4D97-AF65-F5344CB8AC3E}">
        <p14:creationId xmlns:p14="http://schemas.microsoft.com/office/powerpoint/2010/main" val="6115094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86497" y="2713160"/>
            <a:ext cx="9144000" cy="1446550"/>
          </a:xfrm>
          <a:prstGeom prst="rect">
            <a:avLst/>
          </a:prstGeom>
        </p:spPr>
        <p:txBody>
          <a:bodyPr wrap="square">
            <a:spAutoFit/>
          </a:bodyPr>
          <a:lstStyle/>
          <a:p>
            <a:pPr algn="ctr"/>
            <a:r>
              <a:rPr lang="en-US" sz="4400" b="1" dirty="0">
                <a:solidFill>
                  <a:srgbClr val="005AAC"/>
                </a:solidFill>
              </a:rPr>
              <a:t>DEBRIEFING</a:t>
            </a:r>
          </a:p>
          <a:p>
            <a:pPr algn="ctr"/>
            <a:r>
              <a:rPr lang="en-US" sz="4400" b="1" dirty="0">
                <a:solidFill>
                  <a:srgbClr val="005AAC"/>
                </a:solidFill>
              </a:rPr>
              <a:t>How was the process?</a:t>
            </a:r>
          </a:p>
        </p:txBody>
      </p:sp>
      <p:sp>
        <p:nvSpPr>
          <p:cNvPr id="8" name="Marcador de Posição do Número do Diapositivo 7"/>
          <p:cNvSpPr>
            <a:spLocks noGrp="1"/>
          </p:cNvSpPr>
          <p:nvPr>
            <p:ph type="sldNum" sz="quarter" idx="12"/>
          </p:nvPr>
        </p:nvSpPr>
        <p:spPr/>
        <p:txBody>
          <a:bodyPr/>
          <a:lstStyle/>
          <a:p>
            <a:fld id="{D68C7E77-50DC-42A9-85DB-2C6DE379244F}" type="slidenum">
              <a:rPr lang="en-GB" smtClean="0"/>
              <a:t>18</a:t>
            </a:fld>
            <a:endParaRPr lang="en-GB"/>
          </a:p>
        </p:txBody>
      </p:sp>
    </p:spTree>
    <p:extLst>
      <p:ext uri="{BB962C8B-B14F-4D97-AF65-F5344CB8AC3E}">
        <p14:creationId xmlns:p14="http://schemas.microsoft.com/office/powerpoint/2010/main" val="2883644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4644" y="0"/>
            <a:ext cx="8354712" cy="862425"/>
          </a:xfrm>
        </p:spPr>
        <p:txBody>
          <a:bodyPr>
            <a:noAutofit/>
          </a:bodyPr>
          <a:lstStyle/>
          <a:p>
            <a:pPr algn="ctr"/>
            <a:r>
              <a:rPr lang="pt-PT" sz="3000" b="1" dirty="0"/>
              <a:t>DEBRIEFING</a:t>
            </a:r>
            <a:br>
              <a:rPr lang="pt-PT" sz="3000" b="1" dirty="0"/>
            </a:br>
            <a:r>
              <a:rPr lang="pt-PT" sz="3000" b="1" dirty="0" err="1"/>
              <a:t>Effective</a:t>
            </a:r>
            <a:r>
              <a:rPr lang="pt-PT" sz="3000" b="1" dirty="0"/>
              <a:t> </a:t>
            </a:r>
            <a:r>
              <a:rPr lang="pt-PT" sz="3000" b="1" dirty="0" err="1"/>
              <a:t>Communication</a:t>
            </a:r>
            <a:r>
              <a:rPr lang="pt-PT" sz="3000" b="1" dirty="0"/>
              <a:t> </a:t>
            </a:r>
            <a:r>
              <a:rPr lang="pt-PT" sz="3000" b="1" dirty="0" err="1"/>
              <a:t>and</a:t>
            </a:r>
            <a:r>
              <a:rPr lang="pt-PT" sz="3000" b="1" dirty="0"/>
              <a:t> Active </a:t>
            </a:r>
            <a:r>
              <a:rPr lang="pt-PT" sz="3000" b="1" dirty="0" err="1"/>
              <a:t>Listening</a:t>
            </a:r>
            <a:r>
              <a:rPr lang="pt-PT" sz="3000" b="1" dirty="0"/>
              <a:t> </a:t>
            </a:r>
            <a:r>
              <a:rPr lang="pt-PT" sz="3000" b="1" dirty="0" err="1"/>
              <a:t>Tips</a:t>
            </a:r>
            <a:endParaRPr lang="en-GB" sz="3000" b="1" dirty="0"/>
          </a:p>
        </p:txBody>
      </p:sp>
      <p:sp>
        <p:nvSpPr>
          <p:cNvPr id="3" name="Marcador de Posição de Conteúdo 2"/>
          <p:cNvSpPr>
            <a:spLocks noGrp="1"/>
          </p:cNvSpPr>
          <p:nvPr>
            <p:ph idx="1"/>
          </p:nvPr>
        </p:nvSpPr>
        <p:spPr>
          <a:xfrm>
            <a:off x="628650" y="1265433"/>
            <a:ext cx="7886700" cy="4687910"/>
          </a:xfrm>
        </p:spPr>
        <p:txBody>
          <a:bodyPr>
            <a:normAutofit/>
          </a:bodyPr>
          <a:lstStyle/>
          <a:p>
            <a:pPr marL="457200" indent="-457200">
              <a:lnSpc>
                <a:spcPct val="100000"/>
              </a:lnSpc>
              <a:buClr>
                <a:srgbClr val="005AAC"/>
              </a:buClr>
              <a:buSzPct val="100000"/>
              <a:buFont typeface="+mj-lt"/>
              <a:buAutoNum type="arabicPeriod"/>
            </a:pPr>
            <a:r>
              <a:rPr lang="en-GB" sz="2200" dirty="0">
                <a:latin typeface="+mj-lt"/>
              </a:rPr>
              <a:t>Face the speaker and maintain eye contact</a:t>
            </a:r>
          </a:p>
          <a:p>
            <a:pPr marL="457200" indent="-457200">
              <a:lnSpc>
                <a:spcPct val="100000"/>
              </a:lnSpc>
              <a:buClr>
                <a:srgbClr val="005AAC"/>
              </a:buClr>
              <a:buSzPct val="100000"/>
              <a:buFont typeface="+mj-lt"/>
              <a:buAutoNum type="arabicPeriod"/>
            </a:pPr>
            <a:r>
              <a:rPr lang="en-GB" sz="2200" dirty="0">
                <a:latin typeface="+mj-lt"/>
              </a:rPr>
              <a:t>Keep an open mind (try to understand and do not judge)</a:t>
            </a:r>
          </a:p>
          <a:p>
            <a:pPr marL="457200" indent="-457200">
              <a:lnSpc>
                <a:spcPct val="100000"/>
              </a:lnSpc>
              <a:buClr>
                <a:srgbClr val="005AAC"/>
              </a:buClr>
              <a:buSzPct val="100000"/>
              <a:buFont typeface="+mj-lt"/>
              <a:buAutoNum type="arabicPeriod"/>
            </a:pPr>
            <a:r>
              <a:rPr lang="pt-PT" sz="2200" dirty="0" err="1">
                <a:latin typeface="+mj-lt"/>
              </a:rPr>
              <a:t>Listen</a:t>
            </a:r>
            <a:r>
              <a:rPr lang="pt-PT" sz="2200" dirty="0">
                <a:latin typeface="+mj-lt"/>
              </a:rPr>
              <a:t> to </a:t>
            </a:r>
            <a:r>
              <a:rPr lang="pt-PT" sz="2200" dirty="0" err="1">
                <a:latin typeface="+mj-lt"/>
              </a:rPr>
              <a:t>what</a:t>
            </a:r>
            <a:r>
              <a:rPr lang="pt-PT" sz="2200" dirty="0">
                <a:latin typeface="+mj-lt"/>
              </a:rPr>
              <a:t> </a:t>
            </a:r>
            <a:r>
              <a:rPr lang="pt-PT" sz="2200" dirty="0" err="1">
                <a:latin typeface="+mj-lt"/>
              </a:rPr>
              <a:t>is</a:t>
            </a:r>
            <a:r>
              <a:rPr lang="pt-PT" sz="2200" dirty="0">
                <a:latin typeface="+mj-lt"/>
              </a:rPr>
              <a:t> </a:t>
            </a:r>
            <a:r>
              <a:rPr lang="pt-PT" sz="2200" dirty="0" err="1">
                <a:latin typeface="+mj-lt"/>
              </a:rPr>
              <a:t>being</a:t>
            </a:r>
            <a:r>
              <a:rPr lang="pt-PT" sz="2200" dirty="0">
                <a:latin typeface="+mj-lt"/>
              </a:rPr>
              <a:t> </a:t>
            </a:r>
            <a:r>
              <a:rPr lang="pt-PT" sz="2200" dirty="0" err="1">
                <a:latin typeface="+mj-lt"/>
              </a:rPr>
              <a:t>said</a:t>
            </a:r>
            <a:r>
              <a:rPr lang="pt-PT" sz="2200" dirty="0">
                <a:latin typeface="+mj-lt"/>
              </a:rPr>
              <a:t>, </a:t>
            </a:r>
            <a:r>
              <a:rPr lang="pt-PT" sz="2200" dirty="0" err="1">
                <a:latin typeface="+mj-lt"/>
              </a:rPr>
              <a:t>instead</a:t>
            </a:r>
            <a:r>
              <a:rPr lang="pt-PT" sz="2200" dirty="0">
                <a:latin typeface="+mj-lt"/>
              </a:rPr>
              <a:t> </a:t>
            </a:r>
            <a:r>
              <a:rPr lang="pt-PT" sz="2200" dirty="0" err="1">
                <a:latin typeface="+mj-lt"/>
              </a:rPr>
              <a:t>of</a:t>
            </a:r>
            <a:r>
              <a:rPr lang="pt-PT" sz="2200" dirty="0">
                <a:latin typeface="+mj-lt"/>
              </a:rPr>
              <a:t> </a:t>
            </a:r>
            <a:r>
              <a:rPr lang="pt-PT" sz="2200" dirty="0" err="1">
                <a:latin typeface="+mj-lt"/>
              </a:rPr>
              <a:t>what</a:t>
            </a:r>
            <a:r>
              <a:rPr lang="pt-PT" sz="2200" dirty="0">
                <a:latin typeface="+mj-lt"/>
              </a:rPr>
              <a:t> </a:t>
            </a:r>
            <a:r>
              <a:rPr lang="pt-PT" sz="2200" dirty="0" err="1">
                <a:latin typeface="+mj-lt"/>
              </a:rPr>
              <a:t>you</a:t>
            </a:r>
            <a:r>
              <a:rPr lang="pt-PT" sz="2200" dirty="0">
                <a:latin typeface="+mj-lt"/>
              </a:rPr>
              <a:t> </a:t>
            </a:r>
            <a:r>
              <a:rPr lang="pt-PT" sz="2200" dirty="0" err="1">
                <a:latin typeface="+mj-lt"/>
              </a:rPr>
              <a:t>will</a:t>
            </a:r>
            <a:r>
              <a:rPr lang="pt-PT" sz="2200" dirty="0">
                <a:latin typeface="+mj-lt"/>
              </a:rPr>
              <a:t> </a:t>
            </a:r>
            <a:r>
              <a:rPr lang="pt-PT" sz="2200" dirty="0" err="1">
                <a:latin typeface="+mj-lt"/>
              </a:rPr>
              <a:t>answer</a:t>
            </a:r>
            <a:r>
              <a:rPr lang="pt-PT" sz="2200" dirty="0">
                <a:latin typeface="+mj-lt"/>
              </a:rPr>
              <a:t> </a:t>
            </a:r>
            <a:r>
              <a:rPr lang="pt-PT" sz="2200" dirty="0" err="1">
                <a:latin typeface="+mj-lt"/>
              </a:rPr>
              <a:t>back</a:t>
            </a:r>
            <a:r>
              <a:rPr lang="pt-PT" sz="2200" dirty="0">
                <a:latin typeface="+mj-lt"/>
              </a:rPr>
              <a:t> </a:t>
            </a:r>
            <a:endParaRPr lang="en-GB" sz="2200" dirty="0">
              <a:latin typeface="+mj-lt"/>
            </a:endParaRPr>
          </a:p>
          <a:p>
            <a:pPr marL="457200" indent="-457200">
              <a:lnSpc>
                <a:spcPct val="100000"/>
              </a:lnSpc>
              <a:buClr>
                <a:srgbClr val="005AAC"/>
              </a:buClr>
              <a:buSzPct val="100000"/>
              <a:buFont typeface="+mj-lt"/>
              <a:buAutoNum type="arabicPeriod"/>
            </a:pPr>
            <a:r>
              <a:rPr lang="en-GB" sz="2200" dirty="0">
                <a:latin typeface="+mj-lt"/>
              </a:rPr>
              <a:t>Wait for the speaker to pause to ask clarifying questions</a:t>
            </a:r>
          </a:p>
          <a:p>
            <a:pPr marL="457200" indent="-457200">
              <a:lnSpc>
                <a:spcPct val="100000"/>
              </a:lnSpc>
              <a:buClr>
                <a:srgbClr val="005AAC"/>
              </a:buClr>
              <a:buSzPct val="100000"/>
              <a:buFont typeface="+mj-lt"/>
              <a:buAutoNum type="arabicPeriod"/>
            </a:pPr>
            <a:r>
              <a:rPr lang="en-GB" sz="2200" dirty="0">
                <a:latin typeface="+mj-lt"/>
              </a:rPr>
              <a:t>Pay attention to what isn't said—to nonverbal cues (this is valid for your interlocutor and for you)</a:t>
            </a:r>
          </a:p>
          <a:p>
            <a:pPr marL="457200" indent="-457200">
              <a:lnSpc>
                <a:spcPct val="100000"/>
              </a:lnSpc>
              <a:buClr>
                <a:srgbClr val="005AAC"/>
              </a:buClr>
              <a:buSzPct val="100000"/>
              <a:buFont typeface="+mj-lt"/>
              <a:buAutoNum type="arabicPeriod"/>
            </a:pPr>
            <a:r>
              <a:rPr lang="en-GB" sz="2200" dirty="0">
                <a:latin typeface="+mj-lt"/>
              </a:rPr>
              <a:t>Show the speaker you’re listening</a:t>
            </a:r>
          </a:p>
          <a:p>
            <a:pPr marL="457200" indent="-457200">
              <a:lnSpc>
                <a:spcPct val="100000"/>
              </a:lnSpc>
              <a:buClr>
                <a:srgbClr val="005AAC"/>
              </a:buClr>
              <a:buSzPct val="100000"/>
              <a:buFont typeface="+mj-lt"/>
              <a:buAutoNum type="arabicPeriod"/>
            </a:pPr>
            <a:r>
              <a:rPr lang="pt-PT" sz="2200" dirty="0" err="1">
                <a:latin typeface="+mj-lt"/>
              </a:rPr>
              <a:t>Summarize</a:t>
            </a:r>
            <a:r>
              <a:rPr lang="pt-PT" sz="2200" dirty="0">
                <a:latin typeface="+mj-lt"/>
              </a:rPr>
              <a:t> to </a:t>
            </a:r>
            <a:r>
              <a:rPr lang="pt-PT" sz="2200" dirty="0" err="1">
                <a:latin typeface="+mj-lt"/>
              </a:rPr>
              <a:t>make</a:t>
            </a:r>
            <a:r>
              <a:rPr lang="pt-PT" sz="2200" dirty="0">
                <a:latin typeface="+mj-lt"/>
              </a:rPr>
              <a:t> </a:t>
            </a:r>
            <a:r>
              <a:rPr lang="pt-PT" sz="2200" dirty="0" err="1">
                <a:latin typeface="+mj-lt"/>
              </a:rPr>
              <a:t>sure</a:t>
            </a:r>
            <a:r>
              <a:rPr lang="pt-PT" sz="2200" dirty="0">
                <a:latin typeface="+mj-lt"/>
              </a:rPr>
              <a:t> </a:t>
            </a:r>
            <a:r>
              <a:rPr lang="pt-PT" sz="2200" dirty="0" err="1">
                <a:latin typeface="+mj-lt"/>
              </a:rPr>
              <a:t>that</a:t>
            </a:r>
            <a:r>
              <a:rPr lang="pt-PT" sz="2200" dirty="0">
                <a:latin typeface="+mj-lt"/>
              </a:rPr>
              <a:t> </a:t>
            </a:r>
            <a:r>
              <a:rPr lang="pt-PT" sz="2200" dirty="0" err="1">
                <a:latin typeface="+mj-lt"/>
              </a:rPr>
              <a:t>you</a:t>
            </a:r>
            <a:r>
              <a:rPr lang="pt-PT" sz="2200" dirty="0">
                <a:latin typeface="+mj-lt"/>
              </a:rPr>
              <a:t> </a:t>
            </a:r>
            <a:r>
              <a:rPr lang="pt-PT" sz="2200" dirty="0" err="1">
                <a:latin typeface="+mj-lt"/>
              </a:rPr>
              <a:t>understood</a:t>
            </a:r>
            <a:r>
              <a:rPr lang="pt-PT" sz="2200" dirty="0">
                <a:latin typeface="+mj-lt"/>
              </a:rPr>
              <a:t> </a:t>
            </a:r>
            <a:r>
              <a:rPr lang="pt-PT" sz="2200" dirty="0" err="1">
                <a:latin typeface="+mj-lt"/>
              </a:rPr>
              <a:t>the</a:t>
            </a:r>
            <a:r>
              <a:rPr lang="pt-PT" sz="2200" dirty="0">
                <a:latin typeface="+mj-lt"/>
              </a:rPr>
              <a:t> </a:t>
            </a:r>
            <a:r>
              <a:rPr lang="pt-PT" sz="2200" dirty="0" err="1">
                <a:latin typeface="+mj-lt"/>
              </a:rPr>
              <a:t>message</a:t>
            </a:r>
            <a:endParaRPr lang="pt-PT" sz="2200" dirty="0">
              <a:latin typeface="+mj-lt"/>
            </a:endParaRPr>
          </a:p>
          <a:p>
            <a:pPr marL="457200" indent="-457200">
              <a:lnSpc>
                <a:spcPct val="100000"/>
              </a:lnSpc>
              <a:buClr>
                <a:srgbClr val="005AAC"/>
              </a:buClr>
              <a:buSzPct val="100000"/>
              <a:buFont typeface="+mj-lt"/>
              <a:buAutoNum type="arabicPeriod"/>
            </a:pPr>
            <a:r>
              <a:rPr lang="en-GB" sz="2200" dirty="0">
                <a:latin typeface="+mj-lt"/>
              </a:rPr>
              <a:t>Give the speaker regular feedback</a:t>
            </a:r>
          </a:p>
        </p:txBody>
      </p:sp>
      <p:sp>
        <p:nvSpPr>
          <p:cNvPr id="4" name="Marcador de Posição do Número do Diapositivo 3"/>
          <p:cNvSpPr>
            <a:spLocks noGrp="1"/>
          </p:cNvSpPr>
          <p:nvPr>
            <p:ph type="sldNum" sz="quarter" idx="4"/>
          </p:nvPr>
        </p:nvSpPr>
        <p:spPr/>
        <p:txBody>
          <a:bodyPr/>
          <a:lstStyle/>
          <a:p>
            <a:fld id="{8D373E34-DEE9-43C1-9EAD-47660E828FED}" type="slidenum">
              <a:rPr lang="en-GB" smtClean="0"/>
              <a:pPr/>
              <a:t>19</a:t>
            </a:fld>
            <a:endParaRPr lang="en-GB" dirty="0"/>
          </a:p>
        </p:txBody>
      </p:sp>
    </p:spTree>
    <p:extLst>
      <p:ext uri="{BB962C8B-B14F-4D97-AF65-F5344CB8AC3E}">
        <p14:creationId xmlns:p14="http://schemas.microsoft.com/office/powerpoint/2010/main" val="855273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72335" y="1003112"/>
            <a:ext cx="8481240" cy="553998"/>
          </a:xfrm>
          <a:prstGeom prst="rect">
            <a:avLst/>
          </a:prstGeom>
        </p:spPr>
        <p:txBody>
          <a:bodyPr wrap="square">
            <a:spAutoFit/>
          </a:bodyPr>
          <a:lstStyle/>
          <a:p>
            <a:r>
              <a:rPr lang="en-GB" sz="3000" b="1" dirty="0">
                <a:solidFill>
                  <a:srgbClr val="005AAC"/>
                </a:solidFill>
              </a:rPr>
              <a:t>Feedback on the Take Home Messages </a:t>
            </a:r>
          </a:p>
        </p:txBody>
      </p:sp>
      <p:sp>
        <p:nvSpPr>
          <p:cNvPr id="7" name="Retângulo 6"/>
          <p:cNvSpPr/>
          <p:nvPr/>
        </p:nvSpPr>
        <p:spPr>
          <a:xfrm>
            <a:off x="576263" y="1757439"/>
            <a:ext cx="7603911" cy="3554819"/>
          </a:xfrm>
          <a:prstGeom prst="rect">
            <a:avLst/>
          </a:prstGeom>
        </p:spPr>
        <p:txBody>
          <a:bodyPr wrap="square">
            <a:spAutoFit/>
          </a:bodyPr>
          <a:lstStyle/>
          <a:p>
            <a:pPr marL="342900" indent="-342900">
              <a:lnSpc>
                <a:spcPct val="150000"/>
              </a:lnSpc>
              <a:spcBef>
                <a:spcPts val="1800"/>
              </a:spcBef>
              <a:buClr>
                <a:srgbClr val="005AAC"/>
              </a:buClr>
              <a:buSzPct val="150000"/>
              <a:buFont typeface="Arial" panose="020B0604020202020204" pitchFamily="34" charset="0"/>
              <a:buChar char="•"/>
              <a:defRPr/>
            </a:pPr>
            <a:r>
              <a:rPr lang="en-US" sz="2200" dirty="0">
                <a:latin typeface="+mj-lt"/>
              </a:rPr>
              <a:t>X</a:t>
            </a:r>
          </a:p>
          <a:p>
            <a:pPr marL="342900" indent="-342900">
              <a:lnSpc>
                <a:spcPct val="150000"/>
              </a:lnSpc>
              <a:spcBef>
                <a:spcPts val="1800"/>
              </a:spcBef>
              <a:buClr>
                <a:srgbClr val="005AAC"/>
              </a:buClr>
              <a:buSzPct val="150000"/>
              <a:buFont typeface="Arial" panose="020B0604020202020204" pitchFamily="34" charset="0"/>
              <a:buChar char="•"/>
              <a:defRPr/>
            </a:pPr>
            <a:r>
              <a:rPr lang="en-US" sz="2200" dirty="0">
                <a:latin typeface="+mj-lt"/>
              </a:rPr>
              <a:t>X</a:t>
            </a:r>
          </a:p>
          <a:p>
            <a:pPr marL="342900" indent="-342900">
              <a:lnSpc>
                <a:spcPct val="150000"/>
              </a:lnSpc>
              <a:spcBef>
                <a:spcPts val="1800"/>
              </a:spcBef>
              <a:buClr>
                <a:srgbClr val="005AAC"/>
              </a:buClr>
              <a:buSzPct val="150000"/>
              <a:buFont typeface="Arial" panose="020B0604020202020204" pitchFamily="34" charset="0"/>
              <a:buChar char="•"/>
              <a:defRPr/>
            </a:pPr>
            <a:r>
              <a:rPr lang="en-US" sz="2200" dirty="0">
                <a:latin typeface="+mj-lt"/>
              </a:rPr>
              <a:t>X</a:t>
            </a:r>
          </a:p>
          <a:p>
            <a:pPr marL="342900" indent="-342900">
              <a:lnSpc>
                <a:spcPct val="150000"/>
              </a:lnSpc>
              <a:spcBef>
                <a:spcPts val="1800"/>
              </a:spcBef>
              <a:buClr>
                <a:srgbClr val="005AAC"/>
              </a:buClr>
              <a:buSzPct val="150000"/>
              <a:buFont typeface="Arial" panose="020B0604020202020204" pitchFamily="34" charset="0"/>
              <a:buChar char="•"/>
              <a:defRPr/>
            </a:pPr>
            <a:r>
              <a:rPr lang="en-US" sz="2200" dirty="0">
                <a:latin typeface="+mj-lt"/>
              </a:rPr>
              <a:t>X</a:t>
            </a:r>
          </a:p>
          <a:p>
            <a:pPr marL="342900" indent="-342900">
              <a:lnSpc>
                <a:spcPct val="150000"/>
              </a:lnSpc>
              <a:spcBef>
                <a:spcPts val="1800"/>
              </a:spcBef>
              <a:buClr>
                <a:srgbClr val="005AAC"/>
              </a:buClr>
              <a:buSzPct val="150000"/>
              <a:buFont typeface="Arial" panose="020B0604020202020204" pitchFamily="34" charset="0"/>
              <a:buChar char="•"/>
              <a:defRPr/>
            </a:pPr>
            <a:r>
              <a:rPr lang="en-US" sz="2200" dirty="0">
                <a:latin typeface="+mj-lt"/>
              </a:rPr>
              <a:t>X</a:t>
            </a:r>
          </a:p>
        </p:txBody>
      </p:sp>
      <p:sp>
        <p:nvSpPr>
          <p:cNvPr id="6" name="Marcador de Posição do Número do Diapositivo 5"/>
          <p:cNvSpPr>
            <a:spLocks noGrp="1"/>
          </p:cNvSpPr>
          <p:nvPr>
            <p:ph type="sldNum" sz="quarter" idx="12"/>
          </p:nvPr>
        </p:nvSpPr>
        <p:spPr/>
        <p:txBody>
          <a:bodyPr/>
          <a:lstStyle/>
          <a:p>
            <a:fld id="{D68C7E77-50DC-42A9-85DB-2C6DE379244F}" type="slidenum">
              <a:rPr lang="en-GB" smtClean="0"/>
              <a:t>2</a:t>
            </a:fld>
            <a:endParaRPr lang="en-GB"/>
          </a:p>
        </p:txBody>
      </p:sp>
    </p:spTree>
    <p:extLst>
      <p:ext uri="{BB962C8B-B14F-4D97-AF65-F5344CB8AC3E}">
        <p14:creationId xmlns:p14="http://schemas.microsoft.com/office/powerpoint/2010/main" val="8485810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4644" y="0"/>
            <a:ext cx="8354712" cy="862425"/>
          </a:xfrm>
        </p:spPr>
        <p:txBody>
          <a:bodyPr>
            <a:noAutofit/>
          </a:bodyPr>
          <a:lstStyle/>
          <a:p>
            <a:pPr algn="ctr"/>
            <a:r>
              <a:rPr lang="pt-PT" sz="3000" b="1" dirty="0"/>
              <a:t>DEBRIEFING</a:t>
            </a:r>
            <a:br>
              <a:rPr lang="pt-PT" sz="3000" b="1" dirty="0"/>
            </a:br>
            <a:r>
              <a:rPr lang="pt-PT" sz="3000" b="1" dirty="0" err="1"/>
              <a:t>Tips</a:t>
            </a:r>
            <a:r>
              <a:rPr lang="pt-PT" sz="3000" b="1" dirty="0"/>
              <a:t> for </a:t>
            </a:r>
            <a:r>
              <a:rPr lang="pt-PT" sz="3000" b="1" dirty="0" err="1"/>
              <a:t>an</a:t>
            </a:r>
            <a:r>
              <a:rPr lang="pt-PT" sz="3000" b="1" dirty="0"/>
              <a:t> </a:t>
            </a:r>
            <a:r>
              <a:rPr lang="pt-PT" sz="3000" b="1" dirty="0" err="1"/>
              <a:t>Effective</a:t>
            </a:r>
            <a:r>
              <a:rPr lang="pt-PT" sz="3000" b="1" dirty="0"/>
              <a:t> Feedback</a:t>
            </a:r>
            <a:endParaRPr lang="en-GB" sz="3000" b="1" dirty="0"/>
          </a:p>
        </p:txBody>
      </p:sp>
      <p:sp>
        <p:nvSpPr>
          <p:cNvPr id="3" name="Marcador de Posição de Conteúdo 2"/>
          <p:cNvSpPr>
            <a:spLocks noGrp="1"/>
          </p:cNvSpPr>
          <p:nvPr>
            <p:ph idx="1"/>
          </p:nvPr>
        </p:nvSpPr>
        <p:spPr>
          <a:xfrm>
            <a:off x="628650" y="1851003"/>
            <a:ext cx="7886700" cy="3215267"/>
          </a:xfrm>
        </p:spPr>
        <p:txBody>
          <a:bodyPr>
            <a:normAutofit/>
          </a:bodyPr>
          <a:lstStyle/>
          <a:p>
            <a:pPr marL="457200" indent="-457200">
              <a:lnSpc>
                <a:spcPct val="150000"/>
              </a:lnSpc>
              <a:buClr>
                <a:srgbClr val="005AAC"/>
              </a:buClr>
              <a:buSzPct val="100000"/>
              <a:buFont typeface="+mj-lt"/>
              <a:buAutoNum type="arabicPeriod"/>
            </a:pPr>
            <a:r>
              <a:rPr lang="en-GB" sz="2200" dirty="0">
                <a:latin typeface="+mj-lt"/>
              </a:rPr>
              <a:t>Goal-Referenced and Tangible</a:t>
            </a:r>
          </a:p>
          <a:p>
            <a:pPr marL="457200" indent="-457200">
              <a:lnSpc>
                <a:spcPct val="150000"/>
              </a:lnSpc>
              <a:buClr>
                <a:srgbClr val="005AAC"/>
              </a:buClr>
              <a:buSzPct val="100000"/>
              <a:buFont typeface="+mj-lt"/>
              <a:buAutoNum type="arabicPeriod"/>
            </a:pPr>
            <a:r>
              <a:rPr lang="pt-PT" sz="2200" dirty="0" err="1">
                <a:latin typeface="+mj-lt"/>
              </a:rPr>
              <a:t>Actionable</a:t>
            </a:r>
            <a:endParaRPr lang="pt-PT" sz="2200" dirty="0">
              <a:latin typeface="+mj-lt"/>
            </a:endParaRPr>
          </a:p>
          <a:p>
            <a:pPr marL="457200" indent="-457200">
              <a:lnSpc>
                <a:spcPct val="150000"/>
              </a:lnSpc>
              <a:buClr>
                <a:srgbClr val="005AAC"/>
              </a:buClr>
              <a:buSzPct val="100000"/>
              <a:buFont typeface="+mj-lt"/>
              <a:buAutoNum type="arabicPeriod"/>
            </a:pPr>
            <a:r>
              <a:rPr lang="en-GB" sz="2200" dirty="0">
                <a:latin typeface="+mj-lt"/>
              </a:rPr>
              <a:t>Transparent and User-Friendly</a:t>
            </a:r>
          </a:p>
          <a:p>
            <a:pPr marL="457200" indent="-457200">
              <a:lnSpc>
                <a:spcPct val="150000"/>
              </a:lnSpc>
              <a:buClr>
                <a:srgbClr val="005AAC"/>
              </a:buClr>
              <a:buSzPct val="100000"/>
              <a:buFont typeface="+mj-lt"/>
              <a:buAutoNum type="arabicPeriod"/>
            </a:pPr>
            <a:r>
              <a:rPr lang="en-GB" sz="2200" dirty="0">
                <a:latin typeface="+mj-lt"/>
              </a:rPr>
              <a:t>Timely </a:t>
            </a:r>
          </a:p>
          <a:p>
            <a:pPr marL="457200" indent="-457200">
              <a:lnSpc>
                <a:spcPct val="150000"/>
              </a:lnSpc>
              <a:buClr>
                <a:srgbClr val="005AAC"/>
              </a:buClr>
              <a:buSzPct val="100000"/>
              <a:buFont typeface="+mj-lt"/>
              <a:buAutoNum type="arabicPeriod"/>
            </a:pPr>
            <a:r>
              <a:rPr lang="en-GB" sz="2200" dirty="0">
                <a:latin typeface="+mj-lt"/>
              </a:rPr>
              <a:t>Ongoing</a:t>
            </a:r>
          </a:p>
        </p:txBody>
      </p:sp>
      <p:sp>
        <p:nvSpPr>
          <p:cNvPr id="4" name="Marcador de Posição do Número do Diapositivo 3"/>
          <p:cNvSpPr>
            <a:spLocks noGrp="1"/>
          </p:cNvSpPr>
          <p:nvPr>
            <p:ph type="sldNum" sz="quarter" idx="4"/>
          </p:nvPr>
        </p:nvSpPr>
        <p:spPr/>
        <p:txBody>
          <a:bodyPr/>
          <a:lstStyle/>
          <a:p>
            <a:fld id="{8D373E34-DEE9-43C1-9EAD-47660E828FED}" type="slidenum">
              <a:rPr lang="en-GB" smtClean="0"/>
              <a:pPr/>
              <a:t>20</a:t>
            </a:fld>
            <a:endParaRPr lang="en-GB" dirty="0"/>
          </a:p>
        </p:txBody>
      </p:sp>
      <p:sp>
        <p:nvSpPr>
          <p:cNvPr id="10" name="Retângulo 9"/>
          <p:cNvSpPr/>
          <p:nvPr/>
        </p:nvSpPr>
        <p:spPr>
          <a:xfrm>
            <a:off x="2169426" y="5344031"/>
            <a:ext cx="5087058" cy="338554"/>
          </a:xfrm>
          <a:prstGeom prst="rect">
            <a:avLst/>
          </a:prstGeom>
        </p:spPr>
        <p:txBody>
          <a:bodyPr wrap="square">
            <a:spAutoFit/>
          </a:bodyPr>
          <a:lstStyle/>
          <a:p>
            <a:pPr>
              <a:spcBef>
                <a:spcPts val="1800"/>
              </a:spcBef>
              <a:buClr>
                <a:srgbClr val="005AAC"/>
              </a:buClr>
              <a:buSzPct val="150000"/>
              <a:defRPr/>
            </a:pPr>
            <a:r>
              <a:rPr lang="pt-PT" sz="1600" dirty="0"/>
              <a:t>(</a:t>
            </a:r>
            <a:r>
              <a:rPr lang="pt-PT" sz="1600" dirty="0" err="1"/>
              <a:t>Source</a:t>
            </a:r>
            <a:r>
              <a:rPr lang="pt-PT" sz="1600" dirty="0"/>
              <a:t>: Grant </a:t>
            </a:r>
            <a:r>
              <a:rPr lang="pt-PT" sz="1600" dirty="0" err="1"/>
              <a:t>Wiggins</a:t>
            </a:r>
            <a:r>
              <a:rPr lang="pt-PT" sz="1600" dirty="0"/>
              <a:t>, </a:t>
            </a:r>
            <a:r>
              <a:rPr lang="pt-PT" sz="1600" dirty="0" err="1"/>
              <a:t>Educational</a:t>
            </a:r>
            <a:r>
              <a:rPr lang="pt-PT" sz="1600" dirty="0"/>
              <a:t> </a:t>
            </a:r>
            <a:r>
              <a:rPr lang="pt-PT" sz="1600" dirty="0" err="1"/>
              <a:t>Leadership</a:t>
            </a:r>
            <a:r>
              <a:rPr lang="pt-PT" sz="1600" dirty="0"/>
              <a:t>, 2012)</a:t>
            </a:r>
            <a:endParaRPr lang="en-GB" sz="1600" dirty="0"/>
          </a:p>
        </p:txBody>
      </p:sp>
    </p:spTree>
    <p:extLst>
      <p:ext uri="{BB962C8B-B14F-4D97-AF65-F5344CB8AC3E}">
        <p14:creationId xmlns:p14="http://schemas.microsoft.com/office/powerpoint/2010/main" val="3159010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ângulo 9"/>
          <p:cNvSpPr/>
          <p:nvPr/>
        </p:nvSpPr>
        <p:spPr>
          <a:xfrm>
            <a:off x="-67564" y="4204614"/>
            <a:ext cx="9144000" cy="769441"/>
          </a:xfrm>
          <a:prstGeom prst="rect">
            <a:avLst/>
          </a:prstGeom>
        </p:spPr>
        <p:txBody>
          <a:bodyPr wrap="square">
            <a:spAutoFit/>
          </a:bodyPr>
          <a:lstStyle/>
          <a:p>
            <a:pPr algn="ctr"/>
            <a:r>
              <a:rPr lang="pt-PT" sz="4400" dirty="0">
                <a:solidFill>
                  <a:schemeClr val="accent3">
                    <a:lumMod val="50000"/>
                  </a:schemeClr>
                </a:solidFill>
              </a:rPr>
              <a:t>Coffee-break</a:t>
            </a:r>
          </a:p>
        </p:txBody>
      </p:sp>
      <p:grpSp>
        <p:nvGrpSpPr>
          <p:cNvPr id="4" name="Grupo 3"/>
          <p:cNvGrpSpPr/>
          <p:nvPr/>
        </p:nvGrpSpPr>
        <p:grpSpPr>
          <a:xfrm>
            <a:off x="0" y="1952625"/>
            <a:ext cx="9141508" cy="2118901"/>
            <a:chOff x="0" y="1952625"/>
            <a:chExt cx="9141508" cy="2118901"/>
          </a:xfrm>
        </p:grpSpPr>
        <p:pic>
          <p:nvPicPr>
            <p:cNvPr id="12" name="Imagem 11"/>
            <p:cNvPicPr>
              <a:picLocks noChangeAspect="1"/>
            </p:cNvPicPr>
            <p:nvPr/>
          </p:nvPicPr>
          <p:blipFill rotWithShape="1">
            <a:blip r:embed="rId2">
              <a:extLst>
                <a:ext uri="{28A0092B-C50C-407E-A947-70E740481C1C}">
                  <a14:useLocalDpi xmlns:a14="http://schemas.microsoft.com/office/drawing/2010/main" val="0"/>
                </a:ext>
              </a:extLst>
            </a:blip>
            <a:srcRect l="14093" t="11332" r="8972" b="9133"/>
            <a:stretch/>
          </p:blipFill>
          <p:spPr>
            <a:xfrm>
              <a:off x="6756654" y="1952625"/>
              <a:ext cx="2384854" cy="2118901"/>
            </a:xfrm>
            <a:prstGeom prst="rect">
              <a:avLst/>
            </a:prstGeom>
          </p:spPr>
        </p:pic>
        <p:pic>
          <p:nvPicPr>
            <p:cNvPr id="17" name="Imagem 16"/>
            <p:cNvPicPr>
              <a:picLocks noChangeAspect="1"/>
            </p:cNvPicPr>
            <p:nvPr/>
          </p:nvPicPr>
          <p:blipFill rotWithShape="1">
            <a:blip r:embed="rId2">
              <a:extLst>
                <a:ext uri="{28A0092B-C50C-407E-A947-70E740481C1C}">
                  <a14:useLocalDpi xmlns:a14="http://schemas.microsoft.com/office/drawing/2010/main" val="0"/>
                </a:ext>
              </a:extLst>
            </a:blip>
            <a:srcRect l="14093" t="11332" r="8972" b="9133"/>
            <a:stretch/>
          </p:blipFill>
          <p:spPr>
            <a:xfrm>
              <a:off x="4504436" y="1952625"/>
              <a:ext cx="2384854" cy="2118901"/>
            </a:xfrm>
            <a:prstGeom prst="rect">
              <a:avLst/>
            </a:prstGeom>
          </p:spPr>
        </p:pic>
        <p:pic>
          <p:nvPicPr>
            <p:cNvPr id="18" name="Imagem 17"/>
            <p:cNvPicPr>
              <a:picLocks noChangeAspect="1"/>
            </p:cNvPicPr>
            <p:nvPr/>
          </p:nvPicPr>
          <p:blipFill rotWithShape="1">
            <a:blip r:embed="rId2">
              <a:extLst>
                <a:ext uri="{28A0092B-C50C-407E-A947-70E740481C1C}">
                  <a14:useLocalDpi xmlns:a14="http://schemas.microsoft.com/office/drawing/2010/main" val="0"/>
                </a:ext>
              </a:extLst>
            </a:blip>
            <a:srcRect l="14093" t="11332" r="8972" b="9133"/>
            <a:stretch/>
          </p:blipFill>
          <p:spPr>
            <a:xfrm>
              <a:off x="2252218" y="1952625"/>
              <a:ext cx="2384854" cy="2118901"/>
            </a:xfrm>
            <a:prstGeom prst="rect">
              <a:avLst/>
            </a:prstGeom>
          </p:spPr>
        </p:pic>
        <p:pic>
          <p:nvPicPr>
            <p:cNvPr id="19" name="Imagem 18"/>
            <p:cNvPicPr>
              <a:picLocks noChangeAspect="1"/>
            </p:cNvPicPr>
            <p:nvPr/>
          </p:nvPicPr>
          <p:blipFill rotWithShape="1">
            <a:blip r:embed="rId2">
              <a:extLst>
                <a:ext uri="{28A0092B-C50C-407E-A947-70E740481C1C}">
                  <a14:useLocalDpi xmlns:a14="http://schemas.microsoft.com/office/drawing/2010/main" val="0"/>
                </a:ext>
              </a:extLst>
            </a:blip>
            <a:srcRect l="14093" t="11332" r="8972" b="9133"/>
            <a:stretch/>
          </p:blipFill>
          <p:spPr>
            <a:xfrm>
              <a:off x="0" y="1952625"/>
              <a:ext cx="2384854" cy="2118901"/>
            </a:xfrm>
            <a:prstGeom prst="rect">
              <a:avLst/>
            </a:prstGeom>
          </p:spPr>
        </p:pic>
      </p:grpSp>
    </p:spTree>
    <p:extLst>
      <p:ext uri="{BB962C8B-B14F-4D97-AF65-F5344CB8AC3E}">
        <p14:creationId xmlns:p14="http://schemas.microsoft.com/office/powerpoint/2010/main" val="15450116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rotWithShape="1">
          <a:blip r:embed="rId3">
            <a:extLst>
              <a:ext uri="{28A0092B-C50C-407E-A947-70E740481C1C}">
                <a14:useLocalDpi xmlns:a14="http://schemas.microsoft.com/office/drawing/2010/main" val="0"/>
              </a:ext>
            </a:extLst>
          </a:blip>
          <a:srcRect t="24191" b="1815"/>
          <a:stretch/>
        </p:blipFill>
        <p:spPr>
          <a:xfrm>
            <a:off x="2607944" y="6212486"/>
            <a:ext cx="3928109" cy="491172"/>
          </a:xfrm>
          <a:prstGeom prst="rect">
            <a:avLst/>
          </a:prstGeom>
        </p:spPr>
      </p:pic>
      <p:sp>
        <p:nvSpPr>
          <p:cNvPr id="4" name="Marcador de Posição do Número do Diapositivo 3"/>
          <p:cNvSpPr>
            <a:spLocks noGrp="1"/>
          </p:cNvSpPr>
          <p:nvPr>
            <p:ph type="sldNum" sz="quarter" idx="4"/>
          </p:nvPr>
        </p:nvSpPr>
        <p:spPr/>
        <p:txBody>
          <a:bodyPr/>
          <a:lstStyle/>
          <a:p>
            <a:fld id="{8D373E34-DEE9-43C1-9EAD-47660E828FED}" type="slidenum">
              <a:rPr lang="en-GB" smtClean="0"/>
              <a:pPr/>
              <a:t>22</a:t>
            </a:fld>
            <a:endParaRPr lang="en-GB" dirty="0"/>
          </a:p>
        </p:txBody>
      </p:sp>
      <p:sp>
        <p:nvSpPr>
          <p:cNvPr id="12" name="Título 1"/>
          <p:cNvSpPr txBox="1">
            <a:spLocks/>
          </p:cNvSpPr>
          <p:nvPr/>
        </p:nvSpPr>
        <p:spPr>
          <a:xfrm>
            <a:off x="-2" y="127511"/>
            <a:ext cx="9144000" cy="528035"/>
          </a:xfrm>
          <a:prstGeom prst="rect">
            <a:avLst/>
          </a:prstGeom>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000" b="1" dirty="0">
                <a:solidFill>
                  <a:schemeClr val="bg1"/>
                </a:solidFill>
              </a:rPr>
              <a:t>EXERCISE 5 – INDIVIDUAL ACTION PLAN (AIP)</a:t>
            </a:r>
          </a:p>
        </p:txBody>
      </p:sp>
      <p:sp>
        <p:nvSpPr>
          <p:cNvPr id="39" name="Retângulo 38"/>
          <p:cNvSpPr/>
          <p:nvPr/>
        </p:nvSpPr>
        <p:spPr>
          <a:xfrm>
            <a:off x="341199" y="3121228"/>
            <a:ext cx="8461601" cy="769441"/>
          </a:xfrm>
          <a:prstGeom prst="rect">
            <a:avLst/>
          </a:prstGeom>
        </p:spPr>
        <p:txBody>
          <a:bodyPr wrap="square">
            <a:spAutoFit/>
          </a:bodyPr>
          <a:lstStyle/>
          <a:p>
            <a:pPr algn="ctr">
              <a:spcBef>
                <a:spcPts val="1800"/>
              </a:spcBef>
              <a:buClr>
                <a:srgbClr val="005AAC"/>
              </a:buClr>
              <a:buSzPct val="100000"/>
              <a:defRPr/>
            </a:pPr>
            <a:r>
              <a:rPr lang="pt-PT" sz="2200" dirty="0" err="1">
                <a:latin typeface="+mj-lt"/>
              </a:rPr>
              <a:t>Now</a:t>
            </a:r>
            <a:r>
              <a:rPr lang="pt-PT" sz="2200" dirty="0">
                <a:latin typeface="+mj-lt"/>
              </a:rPr>
              <a:t>, </a:t>
            </a:r>
            <a:r>
              <a:rPr lang="pt-PT" sz="2200" dirty="0" err="1">
                <a:latin typeface="+mj-lt"/>
              </a:rPr>
              <a:t>using</a:t>
            </a:r>
            <a:r>
              <a:rPr lang="pt-PT" sz="2200" dirty="0">
                <a:latin typeface="+mj-lt"/>
              </a:rPr>
              <a:t> </a:t>
            </a:r>
            <a:r>
              <a:rPr lang="pt-PT" sz="2200" dirty="0" err="1">
                <a:latin typeface="+mj-lt"/>
              </a:rPr>
              <a:t>the</a:t>
            </a:r>
            <a:r>
              <a:rPr lang="pt-PT" sz="2200" dirty="0">
                <a:latin typeface="+mj-lt"/>
              </a:rPr>
              <a:t> insights </a:t>
            </a:r>
            <a:r>
              <a:rPr lang="pt-PT" sz="2200" dirty="0" err="1">
                <a:latin typeface="+mj-lt"/>
              </a:rPr>
              <a:t>from</a:t>
            </a:r>
            <a:r>
              <a:rPr lang="pt-PT" sz="2200" dirty="0">
                <a:latin typeface="+mj-lt"/>
              </a:rPr>
              <a:t> </a:t>
            </a:r>
            <a:r>
              <a:rPr lang="pt-PT" sz="2200" dirty="0" err="1">
                <a:latin typeface="+mj-lt"/>
              </a:rPr>
              <a:t>the</a:t>
            </a:r>
            <a:r>
              <a:rPr lang="pt-PT" sz="2200" dirty="0">
                <a:latin typeface="+mj-lt"/>
              </a:rPr>
              <a:t> GROW </a:t>
            </a:r>
            <a:r>
              <a:rPr lang="pt-PT" sz="2200" dirty="0" err="1">
                <a:latin typeface="+mj-lt"/>
              </a:rPr>
              <a:t>Model</a:t>
            </a:r>
            <a:r>
              <a:rPr lang="pt-PT" sz="2200" dirty="0">
                <a:latin typeface="+mj-lt"/>
              </a:rPr>
              <a:t> </a:t>
            </a:r>
            <a:r>
              <a:rPr lang="pt-PT" sz="2200" dirty="0" err="1">
                <a:latin typeface="+mj-lt"/>
              </a:rPr>
              <a:t>questions</a:t>
            </a:r>
            <a:r>
              <a:rPr lang="pt-PT" sz="2200" dirty="0">
                <a:latin typeface="+mj-lt"/>
              </a:rPr>
              <a:t>, </a:t>
            </a:r>
            <a:r>
              <a:rPr lang="pt-PT" sz="2200" dirty="0" err="1">
                <a:latin typeface="+mj-lt"/>
              </a:rPr>
              <a:t>fill</a:t>
            </a:r>
            <a:r>
              <a:rPr lang="pt-PT" sz="2200" dirty="0">
                <a:latin typeface="+mj-lt"/>
              </a:rPr>
              <a:t> </a:t>
            </a:r>
            <a:r>
              <a:rPr lang="pt-PT" sz="2200" dirty="0" err="1">
                <a:latin typeface="+mj-lt"/>
              </a:rPr>
              <a:t>the</a:t>
            </a:r>
            <a:r>
              <a:rPr lang="pt-PT" sz="2200" dirty="0">
                <a:latin typeface="+mj-lt"/>
              </a:rPr>
              <a:t> Individual </a:t>
            </a:r>
            <a:r>
              <a:rPr lang="pt-PT" sz="2200" dirty="0" err="1">
                <a:latin typeface="+mj-lt"/>
              </a:rPr>
              <a:t>Action</a:t>
            </a:r>
            <a:r>
              <a:rPr lang="pt-PT" sz="2200" dirty="0">
                <a:latin typeface="+mj-lt"/>
              </a:rPr>
              <a:t> </a:t>
            </a:r>
            <a:r>
              <a:rPr lang="pt-PT" sz="2200" dirty="0" err="1">
                <a:latin typeface="+mj-lt"/>
              </a:rPr>
              <a:t>Plan</a:t>
            </a:r>
            <a:r>
              <a:rPr lang="pt-PT" sz="2200" dirty="0">
                <a:latin typeface="+mj-lt"/>
              </a:rPr>
              <a:t> (IAP) </a:t>
            </a:r>
            <a:r>
              <a:rPr lang="pt-PT" sz="2200" dirty="0" err="1">
                <a:latin typeface="+mj-lt"/>
              </a:rPr>
              <a:t>individually</a:t>
            </a:r>
            <a:r>
              <a:rPr lang="pt-PT" sz="2200" dirty="0">
                <a:latin typeface="+mj-lt"/>
              </a:rPr>
              <a:t> </a:t>
            </a:r>
          </a:p>
        </p:txBody>
      </p:sp>
    </p:spTree>
    <p:extLst>
      <p:ext uri="{BB962C8B-B14F-4D97-AF65-F5344CB8AC3E}">
        <p14:creationId xmlns:p14="http://schemas.microsoft.com/office/powerpoint/2010/main" val="340186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86497" y="2985009"/>
            <a:ext cx="9144000" cy="769441"/>
          </a:xfrm>
          <a:prstGeom prst="rect">
            <a:avLst/>
          </a:prstGeom>
        </p:spPr>
        <p:txBody>
          <a:bodyPr wrap="square">
            <a:spAutoFit/>
          </a:bodyPr>
          <a:lstStyle/>
          <a:p>
            <a:pPr algn="ctr"/>
            <a:r>
              <a:rPr lang="en-US" sz="4400" b="1" dirty="0">
                <a:solidFill>
                  <a:srgbClr val="005AAC"/>
                </a:solidFill>
              </a:rPr>
              <a:t>FINAL DEBRIEFING</a:t>
            </a:r>
          </a:p>
        </p:txBody>
      </p:sp>
      <p:sp>
        <p:nvSpPr>
          <p:cNvPr id="8" name="Marcador de Posição do Número do Diapositivo 7"/>
          <p:cNvSpPr>
            <a:spLocks noGrp="1"/>
          </p:cNvSpPr>
          <p:nvPr>
            <p:ph type="sldNum" sz="quarter" idx="12"/>
          </p:nvPr>
        </p:nvSpPr>
        <p:spPr/>
        <p:txBody>
          <a:bodyPr/>
          <a:lstStyle/>
          <a:p>
            <a:fld id="{D68C7E77-50DC-42A9-85DB-2C6DE379244F}" type="slidenum">
              <a:rPr lang="en-GB" smtClean="0"/>
              <a:t>23</a:t>
            </a:fld>
            <a:endParaRPr lang="en-GB"/>
          </a:p>
        </p:txBody>
      </p:sp>
    </p:spTree>
    <p:extLst>
      <p:ext uri="{BB962C8B-B14F-4D97-AF65-F5344CB8AC3E}">
        <p14:creationId xmlns:p14="http://schemas.microsoft.com/office/powerpoint/2010/main" val="28101835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72335" y="1003112"/>
            <a:ext cx="8481240" cy="553998"/>
          </a:xfrm>
          <a:prstGeom prst="rect">
            <a:avLst/>
          </a:prstGeom>
        </p:spPr>
        <p:txBody>
          <a:bodyPr wrap="square">
            <a:spAutoFit/>
          </a:bodyPr>
          <a:lstStyle/>
          <a:p>
            <a:r>
              <a:rPr lang="pt-PT" sz="3000" b="1" dirty="0">
                <a:solidFill>
                  <a:srgbClr val="005AAC"/>
                </a:solidFill>
              </a:rPr>
              <a:t>YOUR COMMENTS ON… </a:t>
            </a:r>
          </a:p>
        </p:txBody>
      </p:sp>
      <p:sp>
        <p:nvSpPr>
          <p:cNvPr id="4" name="Retângulo 3"/>
          <p:cNvSpPr/>
          <p:nvPr/>
        </p:nvSpPr>
        <p:spPr>
          <a:xfrm>
            <a:off x="472335" y="1865135"/>
            <a:ext cx="4136735" cy="3816429"/>
          </a:xfrm>
          <a:prstGeom prst="rect">
            <a:avLst/>
          </a:prstGeom>
        </p:spPr>
        <p:txBody>
          <a:bodyPr wrap="square">
            <a:spAutoFit/>
          </a:bodyPr>
          <a:lstStyle/>
          <a:p>
            <a:pPr>
              <a:lnSpc>
                <a:spcPct val="110000"/>
              </a:lnSpc>
              <a:tabLst>
                <a:tab pos="266700" algn="l"/>
              </a:tabLst>
            </a:pPr>
            <a:r>
              <a:rPr lang="en-US" sz="2000" b="1" dirty="0">
                <a:solidFill>
                  <a:srgbClr val="005AAC"/>
                </a:solidFill>
                <a:latin typeface="+mj-lt"/>
              </a:rPr>
              <a:t>1.	Intellectual honesty: </a:t>
            </a:r>
          </a:p>
          <a:p>
            <a:pPr marL="676275" indent="-409575">
              <a:lnSpc>
                <a:spcPct val="110000"/>
              </a:lnSpc>
            </a:pPr>
            <a:r>
              <a:rPr lang="en-US" sz="2000" dirty="0">
                <a:latin typeface="+mj-lt"/>
              </a:rPr>
              <a:t>1.1 Dimensions of intellectual honesty</a:t>
            </a:r>
          </a:p>
          <a:p>
            <a:pPr marL="676275" indent="-409575">
              <a:lnSpc>
                <a:spcPct val="110000"/>
              </a:lnSpc>
            </a:pPr>
            <a:r>
              <a:rPr lang="en-US" sz="2000" dirty="0">
                <a:latin typeface="+mj-lt"/>
              </a:rPr>
              <a:t>1.2 Principles and values</a:t>
            </a:r>
          </a:p>
          <a:p>
            <a:pPr marL="676275" indent="-409575">
              <a:lnSpc>
                <a:spcPct val="110000"/>
              </a:lnSpc>
            </a:pPr>
            <a:r>
              <a:rPr lang="en-US" sz="2000" dirty="0">
                <a:latin typeface="+mj-lt"/>
              </a:rPr>
              <a:t>1.3 Dilemmatic situations</a:t>
            </a:r>
          </a:p>
          <a:p>
            <a:pPr marL="676275" indent="-409575">
              <a:lnSpc>
                <a:spcPct val="110000"/>
              </a:lnSpc>
            </a:pPr>
            <a:r>
              <a:rPr lang="en-US" sz="2000" dirty="0">
                <a:latin typeface="+mj-lt"/>
              </a:rPr>
              <a:t>1.4 Decision making</a:t>
            </a:r>
          </a:p>
          <a:p>
            <a:pPr marL="676275" indent="-409575">
              <a:lnSpc>
                <a:spcPct val="110000"/>
              </a:lnSpc>
            </a:pPr>
            <a:r>
              <a:rPr lang="en-US" sz="2000" dirty="0">
                <a:latin typeface="+mj-lt"/>
              </a:rPr>
              <a:t>1.5 Beyond plagiarism</a:t>
            </a:r>
          </a:p>
          <a:p>
            <a:pPr marL="676275" indent="-409575">
              <a:lnSpc>
                <a:spcPct val="110000"/>
              </a:lnSpc>
            </a:pPr>
            <a:r>
              <a:rPr lang="en-US" sz="2000" dirty="0">
                <a:latin typeface="+mj-lt"/>
              </a:rPr>
              <a:t>1.6 Academic Integrity: Teaching and learning approaches for intellectual honesty in higher education</a:t>
            </a:r>
          </a:p>
        </p:txBody>
      </p:sp>
      <p:sp>
        <p:nvSpPr>
          <p:cNvPr id="5" name="Retângulo 4"/>
          <p:cNvSpPr/>
          <p:nvPr/>
        </p:nvSpPr>
        <p:spPr>
          <a:xfrm>
            <a:off x="5098311" y="1865135"/>
            <a:ext cx="3403138" cy="3477875"/>
          </a:xfrm>
          <a:prstGeom prst="rect">
            <a:avLst/>
          </a:prstGeom>
        </p:spPr>
        <p:txBody>
          <a:bodyPr wrap="square">
            <a:spAutoFit/>
          </a:bodyPr>
          <a:lstStyle/>
          <a:p>
            <a:pPr defTabSz="266700">
              <a:lnSpc>
                <a:spcPct val="110000"/>
              </a:lnSpc>
            </a:pPr>
            <a:r>
              <a:rPr lang="en-US" sz="2000" b="1" dirty="0">
                <a:solidFill>
                  <a:srgbClr val="005AAC"/>
                </a:solidFill>
                <a:latin typeface="+mj-lt"/>
              </a:rPr>
              <a:t>2.	Personal and professional development plan aligned with the institutional mission:</a:t>
            </a:r>
          </a:p>
          <a:p>
            <a:pPr indent="266700">
              <a:lnSpc>
                <a:spcPct val="110000"/>
              </a:lnSpc>
            </a:pPr>
            <a:r>
              <a:rPr lang="en-US" sz="2000" dirty="0">
                <a:latin typeface="+mj-lt"/>
              </a:rPr>
              <a:t>2.1  From group to team</a:t>
            </a:r>
          </a:p>
          <a:p>
            <a:pPr indent="266700">
              <a:lnSpc>
                <a:spcPct val="110000"/>
              </a:lnSpc>
            </a:pPr>
            <a:r>
              <a:rPr lang="en-US" sz="2000" dirty="0">
                <a:latin typeface="+mj-lt"/>
              </a:rPr>
              <a:t>2.2 Team building principles</a:t>
            </a:r>
          </a:p>
          <a:p>
            <a:pPr marL="676275" indent="-409575">
              <a:lnSpc>
                <a:spcPct val="110000"/>
              </a:lnSpc>
            </a:pPr>
            <a:r>
              <a:rPr lang="en-US" sz="2000" dirty="0">
                <a:latin typeface="+mj-lt"/>
              </a:rPr>
              <a:t>2.3	Reflection on the institutional mission</a:t>
            </a:r>
          </a:p>
          <a:p>
            <a:pPr marL="676275" indent="-409575">
              <a:lnSpc>
                <a:spcPct val="110000"/>
              </a:lnSpc>
            </a:pPr>
            <a:r>
              <a:rPr lang="en-US" sz="2000" dirty="0">
                <a:latin typeface="+mj-lt"/>
              </a:rPr>
              <a:t>2.4	The importance of individual and team roles</a:t>
            </a:r>
          </a:p>
        </p:txBody>
      </p:sp>
      <p:cxnSp>
        <p:nvCxnSpPr>
          <p:cNvPr id="6" name="Conexão reta 5"/>
          <p:cNvCxnSpPr/>
          <p:nvPr/>
        </p:nvCxnSpPr>
        <p:spPr>
          <a:xfrm>
            <a:off x="4572000" y="1952625"/>
            <a:ext cx="0" cy="3583202"/>
          </a:xfrm>
          <a:prstGeom prst="line">
            <a:avLst/>
          </a:prstGeom>
          <a:ln>
            <a:solidFill>
              <a:srgbClr val="005AAC"/>
            </a:solidFill>
          </a:ln>
        </p:spPr>
        <p:style>
          <a:lnRef idx="2">
            <a:schemeClr val="accent1"/>
          </a:lnRef>
          <a:fillRef idx="0">
            <a:schemeClr val="accent1"/>
          </a:fillRef>
          <a:effectRef idx="1">
            <a:schemeClr val="accent1"/>
          </a:effectRef>
          <a:fontRef idx="minor">
            <a:schemeClr val="tx1"/>
          </a:fontRef>
        </p:style>
      </p:cxnSp>
      <p:sp>
        <p:nvSpPr>
          <p:cNvPr id="10" name="Marcador de Posição do Número do Diapositivo 9"/>
          <p:cNvSpPr>
            <a:spLocks noGrp="1"/>
          </p:cNvSpPr>
          <p:nvPr>
            <p:ph type="sldNum" sz="quarter" idx="12"/>
          </p:nvPr>
        </p:nvSpPr>
        <p:spPr/>
        <p:txBody>
          <a:bodyPr/>
          <a:lstStyle/>
          <a:p>
            <a:fld id="{D68C7E77-50DC-42A9-85DB-2C6DE379244F}" type="slidenum">
              <a:rPr lang="en-GB" smtClean="0"/>
              <a:t>24</a:t>
            </a:fld>
            <a:endParaRPr lang="en-GB"/>
          </a:p>
        </p:txBody>
      </p:sp>
    </p:spTree>
    <p:extLst>
      <p:ext uri="{BB962C8B-B14F-4D97-AF65-F5344CB8AC3E}">
        <p14:creationId xmlns:p14="http://schemas.microsoft.com/office/powerpoint/2010/main" val="35928530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rotWithShape="1">
          <a:blip r:embed="rId3">
            <a:extLst>
              <a:ext uri="{28A0092B-C50C-407E-A947-70E740481C1C}">
                <a14:useLocalDpi xmlns:a14="http://schemas.microsoft.com/office/drawing/2010/main" val="0"/>
              </a:ext>
            </a:extLst>
          </a:blip>
          <a:srcRect t="24191" b="1815"/>
          <a:stretch/>
        </p:blipFill>
        <p:spPr>
          <a:xfrm>
            <a:off x="2607944" y="6212486"/>
            <a:ext cx="3928109" cy="491172"/>
          </a:xfrm>
          <a:prstGeom prst="rect">
            <a:avLst/>
          </a:prstGeom>
        </p:spPr>
      </p:pic>
      <p:sp>
        <p:nvSpPr>
          <p:cNvPr id="4" name="Marcador de Posição do Número do Diapositivo 3"/>
          <p:cNvSpPr>
            <a:spLocks noGrp="1"/>
          </p:cNvSpPr>
          <p:nvPr>
            <p:ph type="sldNum" sz="quarter" idx="4"/>
          </p:nvPr>
        </p:nvSpPr>
        <p:spPr/>
        <p:txBody>
          <a:bodyPr/>
          <a:lstStyle/>
          <a:p>
            <a:fld id="{8D373E34-DEE9-43C1-9EAD-47660E828FED}" type="slidenum">
              <a:rPr lang="en-GB" smtClean="0"/>
              <a:pPr/>
              <a:t>25</a:t>
            </a:fld>
            <a:endParaRPr lang="en-GB" dirty="0"/>
          </a:p>
        </p:txBody>
      </p:sp>
      <p:sp>
        <p:nvSpPr>
          <p:cNvPr id="12" name="Título 1"/>
          <p:cNvSpPr txBox="1">
            <a:spLocks/>
          </p:cNvSpPr>
          <p:nvPr/>
        </p:nvSpPr>
        <p:spPr>
          <a:xfrm>
            <a:off x="-2" y="196839"/>
            <a:ext cx="9144000" cy="528035"/>
          </a:xfrm>
          <a:prstGeom prst="rect">
            <a:avLst/>
          </a:prstGeom>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800" b="1" dirty="0">
                <a:solidFill>
                  <a:schemeClr val="bg1"/>
                </a:solidFill>
              </a:rPr>
              <a:t>EXERCISE 6 – POST TRAINING PARTICIPANTS FEEDBACK (PTPF)</a:t>
            </a:r>
          </a:p>
        </p:txBody>
      </p:sp>
      <p:sp>
        <p:nvSpPr>
          <p:cNvPr id="39" name="Retângulo 38"/>
          <p:cNvSpPr/>
          <p:nvPr/>
        </p:nvSpPr>
        <p:spPr>
          <a:xfrm>
            <a:off x="341199" y="3121228"/>
            <a:ext cx="8461601" cy="430887"/>
          </a:xfrm>
          <a:prstGeom prst="rect">
            <a:avLst/>
          </a:prstGeom>
        </p:spPr>
        <p:txBody>
          <a:bodyPr wrap="square">
            <a:spAutoFit/>
          </a:bodyPr>
          <a:lstStyle/>
          <a:p>
            <a:pPr algn="ctr">
              <a:spcBef>
                <a:spcPts val="1800"/>
              </a:spcBef>
              <a:buClr>
                <a:srgbClr val="005AAC"/>
              </a:buClr>
              <a:buSzPct val="100000"/>
              <a:defRPr/>
            </a:pPr>
            <a:r>
              <a:rPr lang="pt-PT" sz="2200" dirty="0" err="1">
                <a:latin typeface="+mj-lt"/>
              </a:rPr>
              <a:t>Please</a:t>
            </a:r>
            <a:r>
              <a:rPr lang="pt-PT" sz="2200" dirty="0">
                <a:latin typeface="+mj-lt"/>
              </a:rPr>
              <a:t> </a:t>
            </a:r>
            <a:r>
              <a:rPr lang="pt-PT" sz="2200" dirty="0" err="1">
                <a:latin typeface="+mj-lt"/>
              </a:rPr>
              <a:t>fill</a:t>
            </a:r>
            <a:r>
              <a:rPr lang="pt-PT" sz="2200" dirty="0">
                <a:latin typeface="+mj-lt"/>
              </a:rPr>
              <a:t> </a:t>
            </a:r>
            <a:r>
              <a:rPr lang="pt-PT" sz="2200" dirty="0" err="1">
                <a:latin typeface="+mj-lt"/>
              </a:rPr>
              <a:t>the</a:t>
            </a:r>
            <a:r>
              <a:rPr lang="pt-PT" sz="2200" dirty="0">
                <a:latin typeface="+mj-lt"/>
              </a:rPr>
              <a:t> </a:t>
            </a:r>
            <a:r>
              <a:rPr lang="pt-PT" sz="2200" dirty="0" err="1">
                <a:latin typeface="+mj-lt"/>
              </a:rPr>
              <a:t>Post</a:t>
            </a:r>
            <a:r>
              <a:rPr lang="pt-PT" sz="2200" dirty="0">
                <a:latin typeface="+mj-lt"/>
              </a:rPr>
              <a:t> Training </a:t>
            </a:r>
            <a:r>
              <a:rPr lang="pt-PT" sz="2200" dirty="0" err="1">
                <a:latin typeface="+mj-lt"/>
              </a:rPr>
              <a:t>Participants</a:t>
            </a:r>
            <a:r>
              <a:rPr lang="pt-PT" sz="2200" dirty="0">
                <a:latin typeface="+mj-lt"/>
              </a:rPr>
              <a:t> Feedback </a:t>
            </a:r>
            <a:r>
              <a:rPr lang="pt-PT" sz="2200" dirty="0" err="1">
                <a:latin typeface="+mj-lt"/>
              </a:rPr>
              <a:t>form</a:t>
            </a:r>
            <a:r>
              <a:rPr lang="pt-PT" sz="2200" dirty="0">
                <a:latin typeface="+mj-lt"/>
              </a:rPr>
              <a:t> </a:t>
            </a:r>
            <a:r>
              <a:rPr lang="pt-PT" sz="2200" dirty="0" err="1">
                <a:latin typeface="+mj-lt"/>
              </a:rPr>
              <a:t>individually</a:t>
            </a:r>
            <a:endParaRPr lang="pt-PT" sz="2200" dirty="0">
              <a:latin typeface="+mj-lt"/>
            </a:endParaRPr>
          </a:p>
        </p:txBody>
      </p:sp>
    </p:spTree>
    <p:extLst>
      <p:ext uri="{BB962C8B-B14F-4D97-AF65-F5344CB8AC3E}">
        <p14:creationId xmlns:p14="http://schemas.microsoft.com/office/powerpoint/2010/main" val="31798233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86497" y="2985009"/>
            <a:ext cx="9144000" cy="769441"/>
          </a:xfrm>
          <a:prstGeom prst="rect">
            <a:avLst/>
          </a:prstGeom>
        </p:spPr>
        <p:txBody>
          <a:bodyPr wrap="square">
            <a:spAutoFit/>
          </a:bodyPr>
          <a:lstStyle/>
          <a:p>
            <a:pPr algn="ctr"/>
            <a:r>
              <a:rPr lang="en-US" sz="4400" b="1" dirty="0">
                <a:solidFill>
                  <a:srgbClr val="005AAC"/>
                </a:solidFill>
              </a:rPr>
              <a:t>Thank you!</a:t>
            </a:r>
          </a:p>
        </p:txBody>
      </p:sp>
      <p:sp>
        <p:nvSpPr>
          <p:cNvPr id="8" name="Marcador de Posição do Número do Diapositivo 7"/>
          <p:cNvSpPr>
            <a:spLocks noGrp="1"/>
          </p:cNvSpPr>
          <p:nvPr>
            <p:ph type="sldNum" sz="quarter" idx="12"/>
          </p:nvPr>
        </p:nvSpPr>
        <p:spPr/>
        <p:txBody>
          <a:bodyPr/>
          <a:lstStyle/>
          <a:p>
            <a:fld id="{D68C7E77-50DC-42A9-85DB-2C6DE379244F}" type="slidenum">
              <a:rPr lang="en-GB" smtClean="0"/>
              <a:t>26</a:t>
            </a:fld>
            <a:endParaRPr lang="en-GB"/>
          </a:p>
        </p:txBody>
      </p:sp>
    </p:spTree>
    <p:extLst>
      <p:ext uri="{BB962C8B-B14F-4D97-AF65-F5344CB8AC3E}">
        <p14:creationId xmlns:p14="http://schemas.microsoft.com/office/powerpoint/2010/main" val="2028211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tângulo 1"/>
          <p:cNvSpPr/>
          <p:nvPr/>
        </p:nvSpPr>
        <p:spPr>
          <a:xfrm>
            <a:off x="0" y="2367171"/>
            <a:ext cx="9144000" cy="2123658"/>
          </a:xfrm>
          <a:prstGeom prst="rect">
            <a:avLst/>
          </a:prstGeom>
        </p:spPr>
        <p:txBody>
          <a:bodyPr wrap="square">
            <a:spAutoFit/>
          </a:bodyPr>
          <a:lstStyle/>
          <a:p>
            <a:pPr algn="ctr"/>
            <a:r>
              <a:rPr lang="pt-PT" sz="4400" dirty="0">
                <a:solidFill>
                  <a:srgbClr val="005AAC"/>
                </a:solidFill>
              </a:rPr>
              <a:t>DAY 2 </a:t>
            </a:r>
          </a:p>
          <a:p>
            <a:pPr algn="ctr"/>
            <a:r>
              <a:rPr lang="en-US" sz="4400" b="1" dirty="0">
                <a:solidFill>
                  <a:srgbClr val="005AAC"/>
                </a:solidFill>
              </a:rPr>
              <a:t>INDIVIDUAL AND INSTITUTIONAL DEVELOPMENT</a:t>
            </a:r>
            <a:endParaRPr lang="en-US" sz="4400" dirty="0">
              <a:solidFill>
                <a:srgbClr val="005AAC"/>
              </a:solidFill>
            </a:endParaRPr>
          </a:p>
        </p:txBody>
      </p:sp>
      <p:sp>
        <p:nvSpPr>
          <p:cNvPr id="8" name="Marcador de Posição do Número do Diapositivo 7"/>
          <p:cNvSpPr>
            <a:spLocks noGrp="1"/>
          </p:cNvSpPr>
          <p:nvPr>
            <p:ph type="sldNum" sz="quarter" idx="12"/>
          </p:nvPr>
        </p:nvSpPr>
        <p:spPr/>
        <p:txBody>
          <a:bodyPr/>
          <a:lstStyle/>
          <a:p>
            <a:fld id="{D68C7E77-50DC-42A9-85DB-2C6DE379244F}" type="slidenum">
              <a:rPr lang="en-GB" smtClean="0"/>
              <a:t>3</a:t>
            </a:fld>
            <a:endParaRPr lang="en-GB"/>
          </a:p>
        </p:txBody>
      </p:sp>
    </p:spTree>
    <p:extLst>
      <p:ext uri="{BB962C8B-B14F-4D97-AF65-F5344CB8AC3E}">
        <p14:creationId xmlns:p14="http://schemas.microsoft.com/office/powerpoint/2010/main" val="2044197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72335" y="1003112"/>
            <a:ext cx="8481240" cy="553998"/>
          </a:xfrm>
          <a:prstGeom prst="rect">
            <a:avLst/>
          </a:prstGeom>
        </p:spPr>
        <p:txBody>
          <a:bodyPr wrap="square">
            <a:spAutoFit/>
          </a:bodyPr>
          <a:lstStyle/>
          <a:p>
            <a:r>
              <a:rPr lang="pt-PT" sz="3000" b="1" dirty="0" err="1">
                <a:solidFill>
                  <a:srgbClr val="005AAC"/>
                </a:solidFill>
              </a:rPr>
              <a:t>Purposes</a:t>
            </a:r>
            <a:r>
              <a:rPr lang="pt-PT" sz="3000" b="1" dirty="0">
                <a:solidFill>
                  <a:srgbClr val="005AAC"/>
                </a:solidFill>
              </a:rPr>
              <a:t> </a:t>
            </a:r>
            <a:r>
              <a:rPr lang="pt-PT" sz="3000" b="1" dirty="0" err="1">
                <a:solidFill>
                  <a:srgbClr val="005AAC"/>
                </a:solidFill>
              </a:rPr>
              <a:t>of</a:t>
            </a:r>
            <a:r>
              <a:rPr lang="pt-PT" sz="3000" b="1" dirty="0">
                <a:solidFill>
                  <a:srgbClr val="005AAC"/>
                </a:solidFill>
              </a:rPr>
              <a:t> </a:t>
            </a:r>
            <a:r>
              <a:rPr lang="pt-PT" sz="3000" b="1" dirty="0" err="1">
                <a:solidFill>
                  <a:srgbClr val="005AAC"/>
                </a:solidFill>
              </a:rPr>
              <a:t>Day</a:t>
            </a:r>
            <a:r>
              <a:rPr lang="pt-PT" sz="3000" b="1" dirty="0">
                <a:solidFill>
                  <a:srgbClr val="005AAC"/>
                </a:solidFill>
              </a:rPr>
              <a:t> 2</a:t>
            </a:r>
          </a:p>
        </p:txBody>
      </p:sp>
      <p:sp>
        <p:nvSpPr>
          <p:cNvPr id="7" name="Retângulo 6"/>
          <p:cNvSpPr/>
          <p:nvPr/>
        </p:nvSpPr>
        <p:spPr>
          <a:xfrm>
            <a:off x="472335" y="1925405"/>
            <a:ext cx="7633697" cy="4062651"/>
          </a:xfrm>
          <a:prstGeom prst="rect">
            <a:avLst/>
          </a:prstGeom>
        </p:spPr>
        <p:txBody>
          <a:bodyPr wrap="square">
            <a:spAutoFit/>
          </a:bodyPr>
          <a:lstStyle/>
          <a:p>
            <a:pPr marL="342900" indent="-342900">
              <a:lnSpc>
                <a:spcPct val="150000"/>
              </a:lnSpc>
              <a:spcBef>
                <a:spcPts val="1800"/>
              </a:spcBef>
              <a:buClr>
                <a:srgbClr val="005AAC"/>
              </a:buClr>
              <a:buSzPct val="150000"/>
              <a:buFont typeface="Arial" panose="020B0604020202020204" pitchFamily="34" charset="0"/>
              <a:buChar char="•"/>
              <a:defRPr/>
            </a:pPr>
            <a:r>
              <a:rPr lang="en-GB" sz="2200" dirty="0">
                <a:latin typeface="+mj-lt"/>
              </a:rPr>
              <a:t>To discuss about institutional development </a:t>
            </a:r>
          </a:p>
          <a:p>
            <a:pPr marL="342900" indent="-342900">
              <a:lnSpc>
                <a:spcPct val="150000"/>
              </a:lnSpc>
              <a:spcBef>
                <a:spcPts val="1800"/>
              </a:spcBef>
              <a:buClr>
                <a:srgbClr val="005AAC"/>
              </a:buClr>
              <a:buSzPct val="150000"/>
              <a:buFont typeface="Arial" panose="020B0604020202020204" pitchFamily="34" charset="0"/>
              <a:buChar char="•"/>
              <a:defRPr/>
            </a:pPr>
            <a:r>
              <a:rPr lang="en-GB" sz="2200" dirty="0">
                <a:latin typeface="+mj-lt"/>
              </a:rPr>
              <a:t>To reflect on the individual role within the institutional development plan</a:t>
            </a:r>
          </a:p>
          <a:p>
            <a:pPr marL="342900" indent="-342900">
              <a:lnSpc>
                <a:spcPct val="150000"/>
              </a:lnSpc>
              <a:spcBef>
                <a:spcPts val="1800"/>
              </a:spcBef>
              <a:buClr>
                <a:srgbClr val="005AAC"/>
              </a:buClr>
              <a:buSzPct val="150000"/>
              <a:buFont typeface="Arial" panose="020B0604020202020204" pitchFamily="34" charset="0"/>
              <a:buChar char="•"/>
              <a:defRPr/>
            </a:pPr>
            <a:r>
              <a:rPr lang="en-GB" sz="2200" dirty="0">
                <a:latin typeface="+mj-lt"/>
              </a:rPr>
              <a:t>To elaborate an institutional development plan </a:t>
            </a:r>
          </a:p>
          <a:p>
            <a:pPr marL="342900" indent="-342900">
              <a:lnSpc>
                <a:spcPct val="150000"/>
              </a:lnSpc>
              <a:spcBef>
                <a:spcPts val="1800"/>
              </a:spcBef>
              <a:buClr>
                <a:srgbClr val="005AAC"/>
              </a:buClr>
              <a:buSzPct val="150000"/>
              <a:buFont typeface="Arial" panose="020B0604020202020204" pitchFamily="34" charset="0"/>
              <a:buChar char="•"/>
              <a:defRPr/>
            </a:pPr>
            <a:r>
              <a:rPr lang="en-GB" sz="2200" dirty="0">
                <a:latin typeface="+mj-lt"/>
              </a:rPr>
              <a:t>To draft an individual development plan</a:t>
            </a:r>
          </a:p>
          <a:p>
            <a:pPr>
              <a:lnSpc>
                <a:spcPct val="150000"/>
              </a:lnSpc>
              <a:spcBef>
                <a:spcPts val="1800"/>
              </a:spcBef>
              <a:buClr>
                <a:srgbClr val="005AAC"/>
              </a:buClr>
              <a:buSzPct val="150000"/>
              <a:defRPr/>
            </a:pPr>
            <a:endParaRPr lang="en-GB" sz="2200" dirty="0">
              <a:latin typeface="+mj-lt"/>
            </a:endParaRPr>
          </a:p>
        </p:txBody>
      </p:sp>
      <p:sp>
        <p:nvSpPr>
          <p:cNvPr id="5" name="Marcador de Posição do Número do Diapositivo 4"/>
          <p:cNvSpPr>
            <a:spLocks noGrp="1"/>
          </p:cNvSpPr>
          <p:nvPr>
            <p:ph type="sldNum" sz="quarter" idx="12"/>
          </p:nvPr>
        </p:nvSpPr>
        <p:spPr/>
        <p:txBody>
          <a:bodyPr/>
          <a:lstStyle/>
          <a:p>
            <a:fld id="{D68C7E77-50DC-42A9-85DB-2C6DE379244F}" type="slidenum">
              <a:rPr lang="en-GB" smtClean="0"/>
              <a:t>4</a:t>
            </a:fld>
            <a:endParaRPr lang="en-GB"/>
          </a:p>
        </p:txBody>
      </p:sp>
    </p:spTree>
    <p:extLst>
      <p:ext uri="{BB962C8B-B14F-4D97-AF65-F5344CB8AC3E}">
        <p14:creationId xmlns:p14="http://schemas.microsoft.com/office/powerpoint/2010/main" val="3020865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rotWithShape="1">
          <a:blip r:embed="rId3">
            <a:extLst>
              <a:ext uri="{28A0092B-C50C-407E-A947-70E740481C1C}">
                <a14:useLocalDpi xmlns:a14="http://schemas.microsoft.com/office/drawing/2010/main" val="0"/>
              </a:ext>
            </a:extLst>
          </a:blip>
          <a:srcRect t="24191" b="1815"/>
          <a:stretch/>
        </p:blipFill>
        <p:spPr>
          <a:xfrm>
            <a:off x="2607944" y="6212486"/>
            <a:ext cx="3928109" cy="491172"/>
          </a:xfrm>
          <a:prstGeom prst="rect">
            <a:avLst/>
          </a:prstGeom>
        </p:spPr>
      </p:pic>
      <p:sp>
        <p:nvSpPr>
          <p:cNvPr id="4" name="Marcador de Posição do Número do Diapositivo 3"/>
          <p:cNvSpPr>
            <a:spLocks noGrp="1"/>
          </p:cNvSpPr>
          <p:nvPr>
            <p:ph type="sldNum" sz="quarter" idx="4"/>
          </p:nvPr>
        </p:nvSpPr>
        <p:spPr/>
        <p:txBody>
          <a:bodyPr/>
          <a:lstStyle/>
          <a:p>
            <a:fld id="{8D373E34-DEE9-43C1-9EAD-47660E828FED}" type="slidenum">
              <a:rPr lang="en-GB" smtClean="0"/>
              <a:pPr/>
              <a:t>5</a:t>
            </a:fld>
            <a:endParaRPr lang="en-GB" dirty="0"/>
          </a:p>
        </p:txBody>
      </p:sp>
      <p:sp>
        <p:nvSpPr>
          <p:cNvPr id="9" name="CaixaDeTexto 8"/>
          <p:cNvSpPr txBox="1"/>
          <p:nvPr/>
        </p:nvSpPr>
        <p:spPr>
          <a:xfrm>
            <a:off x="9206645" y="6413681"/>
            <a:ext cx="2731132" cy="276999"/>
          </a:xfrm>
          <a:prstGeom prst="rect">
            <a:avLst/>
          </a:prstGeom>
          <a:noFill/>
        </p:spPr>
        <p:txBody>
          <a:bodyPr wrap="none" rtlCol="0">
            <a:spAutoFit/>
          </a:bodyPr>
          <a:lstStyle/>
          <a:p>
            <a:r>
              <a:rPr lang="pt-PT" sz="1200" dirty="0">
                <a:solidFill>
                  <a:schemeClr val="bg1">
                    <a:lumMod val="65000"/>
                  </a:schemeClr>
                </a:solidFill>
              </a:rPr>
              <a:t>© UNIVERSIDADE NOVA DE LISBOA 2018</a:t>
            </a:r>
          </a:p>
        </p:txBody>
      </p:sp>
      <p:sp>
        <p:nvSpPr>
          <p:cNvPr id="11" name="Título 1"/>
          <p:cNvSpPr txBox="1">
            <a:spLocks/>
          </p:cNvSpPr>
          <p:nvPr/>
        </p:nvSpPr>
        <p:spPr>
          <a:xfrm>
            <a:off x="-731883" y="993580"/>
            <a:ext cx="10515600" cy="43930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0"/>
              </a:spcBef>
            </a:pPr>
            <a:r>
              <a:rPr lang="en-US" sz="3200" b="1" dirty="0">
                <a:latin typeface="+mn-lt"/>
              </a:rPr>
              <a:t>Stages of Institutional Development</a:t>
            </a:r>
            <a:endParaRPr lang="pt-PT" sz="3200" b="1" dirty="0">
              <a:latin typeface="+mn-lt"/>
            </a:endParaRPr>
          </a:p>
        </p:txBody>
      </p:sp>
      <p:sp>
        <p:nvSpPr>
          <p:cNvPr id="12" name="Título 1"/>
          <p:cNvSpPr txBox="1">
            <a:spLocks/>
          </p:cNvSpPr>
          <p:nvPr/>
        </p:nvSpPr>
        <p:spPr>
          <a:xfrm>
            <a:off x="371164" y="215265"/>
            <a:ext cx="8346564" cy="528035"/>
          </a:xfrm>
          <a:prstGeom prst="rect">
            <a:avLst/>
          </a:prstGeom>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PT" sz="3000" b="1" dirty="0">
                <a:solidFill>
                  <a:schemeClr val="bg1"/>
                </a:solidFill>
              </a:rPr>
              <a:t>INSTITUTIONAL ETHICAL CODE</a:t>
            </a:r>
          </a:p>
        </p:txBody>
      </p:sp>
      <p:sp>
        <p:nvSpPr>
          <p:cNvPr id="13" name="Retângulo 12"/>
          <p:cNvSpPr/>
          <p:nvPr/>
        </p:nvSpPr>
        <p:spPr>
          <a:xfrm>
            <a:off x="3327574" y="1323083"/>
            <a:ext cx="2433743" cy="369332"/>
          </a:xfrm>
          <a:prstGeom prst="rect">
            <a:avLst/>
          </a:prstGeom>
        </p:spPr>
        <p:txBody>
          <a:bodyPr wrap="none">
            <a:spAutoFit/>
          </a:bodyPr>
          <a:lstStyle/>
          <a:p>
            <a:pPr>
              <a:spcBef>
                <a:spcPts val="2400"/>
              </a:spcBef>
              <a:spcAft>
                <a:spcPts val="600"/>
              </a:spcAft>
              <a:buClr>
                <a:srgbClr val="14B6C3"/>
              </a:buClr>
              <a:buSzPct val="120000"/>
            </a:pPr>
            <a:r>
              <a:rPr lang="en-US" dirty="0">
                <a:solidFill>
                  <a:srgbClr val="333333"/>
                </a:solidFill>
              </a:rPr>
              <a:t>(adapt. from ICAI, 2017)</a:t>
            </a:r>
          </a:p>
        </p:txBody>
      </p:sp>
      <p:sp>
        <p:nvSpPr>
          <p:cNvPr id="34" name="Rectangle 3"/>
          <p:cNvSpPr txBox="1">
            <a:spLocks noChangeArrowheads="1"/>
          </p:cNvSpPr>
          <p:nvPr/>
        </p:nvSpPr>
        <p:spPr>
          <a:xfrm>
            <a:off x="199570" y="2227764"/>
            <a:ext cx="1988741" cy="3344000"/>
          </a:xfrm>
          <a:prstGeom prst="rect">
            <a:avLst/>
          </a:prstGeom>
          <a:solidFill>
            <a:schemeClr val="bg1"/>
          </a:solidFill>
          <a:ln w="38100">
            <a:solidFill>
              <a:srgbClr val="13AFBB"/>
            </a:solidFill>
          </a:ln>
          <a:extLst/>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9563" indent="0">
              <a:lnSpc>
                <a:spcPct val="150000"/>
              </a:lnSpc>
              <a:buNone/>
              <a:tabLst>
                <a:tab pos="900113" algn="l"/>
                <a:tab pos="1074738" algn="l"/>
              </a:tabLst>
              <a:defRPr/>
            </a:pPr>
            <a:r>
              <a:rPr lang="pt-PT" sz="2700" dirty="0">
                <a:latin typeface="+mj-lt"/>
              </a:rPr>
              <a:t> </a:t>
            </a:r>
          </a:p>
        </p:txBody>
      </p:sp>
      <p:sp>
        <p:nvSpPr>
          <p:cNvPr id="35" name="Retângulo 34"/>
          <p:cNvSpPr/>
          <p:nvPr/>
        </p:nvSpPr>
        <p:spPr>
          <a:xfrm>
            <a:off x="372655" y="1875380"/>
            <a:ext cx="1590993" cy="719309"/>
          </a:xfrm>
          <a:prstGeom prst="rect">
            <a:avLst/>
          </a:prstGeom>
          <a:solidFill>
            <a:srgbClr val="13AFB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pt-PT" sz="2000" dirty="0">
                <a:solidFill>
                  <a:schemeClr val="bg1"/>
                </a:solidFill>
              </a:rPr>
              <a:t>I - PRIMITIVE</a:t>
            </a:r>
            <a:endParaRPr lang="pt-PT" sz="2000" dirty="0"/>
          </a:p>
        </p:txBody>
      </p:sp>
      <p:sp>
        <p:nvSpPr>
          <p:cNvPr id="45" name="CaixaDeTexto 44"/>
          <p:cNvSpPr txBox="1"/>
          <p:nvPr/>
        </p:nvSpPr>
        <p:spPr>
          <a:xfrm>
            <a:off x="316465" y="2608399"/>
            <a:ext cx="1692686" cy="2308324"/>
          </a:xfrm>
          <a:prstGeom prst="rect">
            <a:avLst/>
          </a:prstGeom>
          <a:noFill/>
        </p:spPr>
        <p:txBody>
          <a:bodyPr wrap="square" rtlCol="0">
            <a:spAutoFit/>
          </a:bodyPr>
          <a:lstStyle/>
          <a:p>
            <a:pPr algn="ctr"/>
            <a:r>
              <a:rPr lang="en-US" dirty="0"/>
              <a:t>No policy or procedures</a:t>
            </a:r>
          </a:p>
          <a:p>
            <a:pPr algn="ctr"/>
            <a:r>
              <a:rPr lang="en-US" dirty="0"/>
              <a:t>(or minimalist ones)</a:t>
            </a:r>
          </a:p>
          <a:p>
            <a:pPr algn="ctr"/>
            <a:r>
              <a:rPr lang="en-US" dirty="0"/>
              <a:t>  No consistency in dealing with lack of Integrity issues</a:t>
            </a:r>
            <a:endParaRPr lang="pt-PT" dirty="0"/>
          </a:p>
        </p:txBody>
      </p:sp>
      <p:sp>
        <p:nvSpPr>
          <p:cNvPr id="37" name="Rectangle 3"/>
          <p:cNvSpPr txBox="1">
            <a:spLocks noChangeArrowheads="1"/>
          </p:cNvSpPr>
          <p:nvPr/>
        </p:nvSpPr>
        <p:spPr>
          <a:xfrm>
            <a:off x="2408994" y="2262275"/>
            <a:ext cx="1988741" cy="3309489"/>
          </a:xfrm>
          <a:prstGeom prst="rect">
            <a:avLst/>
          </a:prstGeom>
          <a:solidFill>
            <a:schemeClr val="bg1"/>
          </a:solidFill>
          <a:ln w="38100">
            <a:solidFill>
              <a:srgbClr val="13AFBB"/>
            </a:solidFill>
          </a:ln>
          <a:extLst/>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38163" algn="l">
              <a:lnSpc>
                <a:spcPct val="150000"/>
              </a:lnSpc>
              <a:tabLst>
                <a:tab pos="900113" algn="l"/>
                <a:tab pos="1074738" algn="l"/>
              </a:tabLst>
              <a:defRPr/>
            </a:pPr>
            <a:endParaRPr lang="pt-PT" sz="2700" dirty="0">
              <a:latin typeface="+mj-lt"/>
            </a:endParaRPr>
          </a:p>
        </p:txBody>
      </p:sp>
      <p:sp>
        <p:nvSpPr>
          <p:cNvPr id="38" name="Retângulo 37"/>
          <p:cNvSpPr/>
          <p:nvPr/>
        </p:nvSpPr>
        <p:spPr>
          <a:xfrm>
            <a:off x="2607868" y="1875380"/>
            <a:ext cx="1590993" cy="719309"/>
          </a:xfrm>
          <a:prstGeom prst="rect">
            <a:avLst/>
          </a:prstGeom>
          <a:solidFill>
            <a:srgbClr val="13AFB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pt-PT" sz="2000" dirty="0">
                <a:solidFill>
                  <a:schemeClr val="bg1"/>
                </a:solidFill>
              </a:rPr>
              <a:t>II – RADAR SCREEN</a:t>
            </a:r>
            <a:endParaRPr lang="pt-PT" sz="2000" dirty="0"/>
          </a:p>
        </p:txBody>
      </p:sp>
      <p:sp>
        <p:nvSpPr>
          <p:cNvPr id="46" name="CaixaDeTexto 45"/>
          <p:cNvSpPr txBox="1"/>
          <p:nvPr/>
        </p:nvSpPr>
        <p:spPr>
          <a:xfrm>
            <a:off x="2525171" y="2608399"/>
            <a:ext cx="1756388" cy="1754326"/>
          </a:xfrm>
          <a:prstGeom prst="rect">
            <a:avLst/>
          </a:prstGeom>
          <a:noFill/>
        </p:spPr>
        <p:txBody>
          <a:bodyPr wrap="square" rtlCol="0">
            <a:spAutoFit/>
          </a:bodyPr>
          <a:lstStyle/>
          <a:p>
            <a:pPr algn="ctr"/>
            <a:r>
              <a:rPr lang="en-US" dirty="0"/>
              <a:t>Problems rise to public debate</a:t>
            </a:r>
          </a:p>
          <a:p>
            <a:pPr algn="ctr"/>
            <a:r>
              <a:rPr lang="en-US" dirty="0"/>
              <a:t>Administration</a:t>
            </a:r>
          </a:p>
          <a:p>
            <a:pPr algn="ctr"/>
            <a:r>
              <a:rPr lang="en-US" dirty="0"/>
              <a:t>efforts to create policy or procedures </a:t>
            </a:r>
            <a:endParaRPr lang="pt-PT" dirty="0"/>
          </a:p>
        </p:txBody>
      </p:sp>
      <p:sp>
        <p:nvSpPr>
          <p:cNvPr id="40" name="Rectangle 3"/>
          <p:cNvSpPr txBox="1">
            <a:spLocks noChangeArrowheads="1"/>
          </p:cNvSpPr>
          <p:nvPr/>
        </p:nvSpPr>
        <p:spPr>
          <a:xfrm>
            <a:off x="4618418" y="2284847"/>
            <a:ext cx="1988741" cy="3286918"/>
          </a:xfrm>
          <a:prstGeom prst="rect">
            <a:avLst/>
          </a:prstGeom>
          <a:solidFill>
            <a:schemeClr val="bg1"/>
          </a:solidFill>
          <a:ln w="38100">
            <a:solidFill>
              <a:srgbClr val="13AFBB"/>
            </a:solidFill>
          </a:ln>
          <a:extLst/>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38163" algn="l">
              <a:lnSpc>
                <a:spcPct val="150000"/>
              </a:lnSpc>
              <a:tabLst>
                <a:tab pos="900113" algn="l"/>
                <a:tab pos="1074738" algn="l"/>
              </a:tabLst>
              <a:defRPr/>
            </a:pPr>
            <a:endParaRPr lang="pt-PT" sz="2700" dirty="0">
              <a:latin typeface="+mj-lt"/>
            </a:endParaRPr>
          </a:p>
          <a:p>
            <a:pPr marL="174625" algn="l">
              <a:lnSpc>
                <a:spcPct val="150000"/>
              </a:lnSpc>
              <a:tabLst>
                <a:tab pos="900113" algn="l"/>
                <a:tab pos="1074738" algn="l"/>
              </a:tabLst>
              <a:defRPr/>
            </a:pPr>
            <a:endParaRPr lang="pt-PT" sz="2700" dirty="0">
              <a:latin typeface="+mj-lt"/>
            </a:endParaRPr>
          </a:p>
        </p:txBody>
      </p:sp>
      <p:sp>
        <p:nvSpPr>
          <p:cNvPr id="41" name="Retângulo 40"/>
          <p:cNvSpPr/>
          <p:nvPr/>
        </p:nvSpPr>
        <p:spPr>
          <a:xfrm>
            <a:off x="4817292" y="1875380"/>
            <a:ext cx="1590993" cy="719309"/>
          </a:xfrm>
          <a:prstGeom prst="rect">
            <a:avLst/>
          </a:prstGeom>
          <a:solidFill>
            <a:srgbClr val="13AFB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pt-PT" sz="2000" dirty="0">
                <a:solidFill>
                  <a:schemeClr val="bg1"/>
                </a:solidFill>
              </a:rPr>
              <a:t>III – MATURE</a:t>
            </a:r>
            <a:endParaRPr lang="pt-PT" sz="2000" dirty="0"/>
          </a:p>
        </p:txBody>
      </p:sp>
      <p:sp>
        <p:nvSpPr>
          <p:cNvPr id="47" name="CaixaDeTexto 46"/>
          <p:cNvSpPr txBox="1"/>
          <p:nvPr/>
        </p:nvSpPr>
        <p:spPr>
          <a:xfrm>
            <a:off x="4850771" y="2736238"/>
            <a:ext cx="1692686" cy="2585323"/>
          </a:xfrm>
          <a:prstGeom prst="rect">
            <a:avLst/>
          </a:prstGeom>
          <a:noFill/>
        </p:spPr>
        <p:txBody>
          <a:bodyPr wrap="square" rtlCol="0">
            <a:spAutoFit/>
          </a:bodyPr>
          <a:lstStyle/>
          <a:p>
            <a:pPr algn="ctr"/>
            <a:r>
              <a:rPr lang="en-US" dirty="0"/>
              <a:t>Policy and procedures widely known </a:t>
            </a:r>
          </a:p>
          <a:p>
            <a:pPr algn="ctr"/>
            <a:r>
              <a:rPr lang="en-US" dirty="0"/>
              <a:t>(but not by all) </a:t>
            </a:r>
          </a:p>
          <a:p>
            <a:pPr algn="ctr"/>
            <a:r>
              <a:rPr lang="en-US" dirty="0"/>
              <a:t>Efforts to inform</a:t>
            </a:r>
          </a:p>
          <a:p>
            <a:pPr algn="ctr"/>
            <a:r>
              <a:rPr lang="en-US" dirty="0"/>
              <a:t>new faculty and</a:t>
            </a:r>
          </a:p>
          <a:p>
            <a:pPr algn="ctr"/>
            <a:r>
              <a:rPr lang="en-US" dirty="0"/>
              <a:t>students about</a:t>
            </a:r>
          </a:p>
          <a:p>
            <a:pPr algn="ctr"/>
            <a:r>
              <a:rPr lang="en-US" dirty="0"/>
              <a:t>procedures</a:t>
            </a:r>
          </a:p>
        </p:txBody>
      </p:sp>
      <p:sp>
        <p:nvSpPr>
          <p:cNvPr id="43" name="Rectangle 3"/>
          <p:cNvSpPr txBox="1">
            <a:spLocks noChangeArrowheads="1"/>
          </p:cNvSpPr>
          <p:nvPr/>
        </p:nvSpPr>
        <p:spPr>
          <a:xfrm>
            <a:off x="6827841" y="2219120"/>
            <a:ext cx="1988741" cy="3352645"/>
          </a:xfrm>
          <a:prstGeom prst="rect">
            <a:avLst/>
          </a:prstGeom>
          <a:solidFill>
            <a:schemeClr val="bg1"/>
          </a:solidFill>
          <a:ln w="38100">
            <a:solidFill>
              <a:srgbClr val="13AFBB"/>
            </a:solidFill>
          </a:ln>
          <a:extLst/>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38163" algn="l">
              <a:lnSpc>
                <a:spcPct val="150000"/>
              </a:lnSpc>
              <a:tabLst>
                <a:tab pos="900113" algn="l"/>
                <a:tab pos="1074738" algn="l"/>
              </a:tabLst>
              <a:defRPr/>
            </a:pPr>
            <a:endParaRPr lang="pt-PT" sz="2700" dirty="0">
              <a:latin typeface="+mj-lt"/>
            </a:endParaRPr>
          </a:p>
        </p:txBody>
      </p:sp>
      <p:sp>
        <p:nvSpPr>
          <p:cNvPr id="44" name="Retângulo 43"/>
          <p:cNvSpPr/>
          <p:nvPr/>
        </p:nvSpPr>
        <p:spPr>
          <a:xfrm>
            <a:off x="7026716" y="1875380"/>
            <a:ext cx="1590993" cy="719309"/>
          </a:xfrm>
          <a:prstGeom prst="rect">
            <a:avLst/>
          </a:prstGeom>
          <a:solidFill>
            <a:srgbClr val="13AFB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pt-PT" sz="2000" dirty="0">
                <a:solidFill>
                  <a:schemeClr val="bg1"/>
                </a:solidFill>
              </a:rPr>
              <a:t>IV– HONOR CODE</a:t>
            </a:r>
            <a:endParaRPr lang="pt-PT" sz="2000" dirty="0"/>
          </a:p>
        </p:txBody>
      </p:sp>
      <p:sp>
        <p:nvSpPr>
          <p:cNvPr id="48" name="CaixaDeTexto 47"/>
          <p:cNvSpPr txBox="1"/>
          <p:nvPr/>
        </p:nvSpPr>
        <p:spPr>
          <a:xfrm>
            <a:off x="7060194" y="2709443"/>
            <a:ext cx="1692686" cy="2862322"/>
          </a:xfrm>
          <a:prstGeom prst="rect">
            <a:avLst/>
          </a:prstGeom>
          <a:noFill/>
        </p:spPr>
        <p:txBody>
          <a:bodyPr wrap="square" rtlCol="0">
            <a:spAutoFit/>
          </a:bodyPr>
          <a:lstStyle/>
          <a:p>
            <a:pPr algn="ctr"/>
            <a:r>
              <a:rPr lang="en-US" dirty="0"/>
              <a:t>Students play</a:t>
            </a:r>
          </a:p>
          <a:p>
            <a:pPr algn="ctr"/>
            <a:r>
              <a:rPr lang="en-US" dirty="0"/>
              <a:t>major role in</a:t>
            </a:r>
          </a:p>
          <a:p>
            <a:pPr algn="ctr"/>
            <a:r>
              <a:rPr lang="en-US" dirty="0"/>
              <a:t>implementing the integrity policy</a:t>
            </a:r>
          </a:p>
          <a:p>
            <a:pPr algn="ctr"/>
            <a:r>
              <a:rPr lang="en-US" dirty="0"/>
              <a:t>Better practices and  lower rates</a:t>
            </a:r>
          </a:p>
          <a:p>
            <a:pPr algn="ctr"/>
            <a:r>
              <a:rPr lang="en-US" dirty="0"/>
              <a:t>of cheating than non-code institutions</a:t>
            </a:r>
          </a:p>
        </p:txBody>
      </p:sp>
    </p:spTree>
    <p:extLst>
      <p:ext uri="{BB962C8B-B14F-4D97-AF65-F5344CB8AC3E}">
        <p14:creationId xmlns:p14="http://schemas.microsoft.com/office/powerpoint/2010/main" val="2846794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72335" y="1003112"/>
            <a:ext cx="8481240" cy="1015663"/>
          </a:xfrm>
          <a:prstGeom prst="rect">
            <a:avLst/>
          </a:prstGeom>
        </p:spPr>
        <p:txBody>
          <a:bodyPr wrap="square">
            <a:spAutoFit/>
          </a:bodyPr>
          <a:lstStyle/>
          <a:p>
            <a:r>
              <a:rPr lang="en-GB" sz="3000" b="1" dirty="0">
                <a:solidFill>
                  <a:srgbClr val="005AAC"/>
                </a:solidFill>
              </a:rPr>
              <a:t>E-learning Exercise: </a:t>
            </a:r>
          </a:p>
          <a:p>
            <a:r>
              <a:rPr lang="en-GB" sz="3000" b="1" dirty="0">
                <a:solidFill>
                  <a:srgbClr val="005AAC"/>
                </a:solidFill>
              </a:rPr>
              <a:t>In which stage is your institution?</a:t>
            </a:r>
          </a:p>
        </p:txBody>
      </p:sp>
      <p:sp>
        <p:nvSpPr>
          <p:cNvPr id="7" name="Retângulo 6"/>
          <p:cNvSpPr/>
          <p:nvPr/>
        </p:nvSpPr>
        <p:spPr>
          <a:xfrm>
            <a:off x="576263" y="1757439"/>
            <a:ext cx="7603911" cy="3554819"/>
          </a:xfrm>
          <a:prstGeom prst="rect">
            <a:avLst/>
          </a:prstGeom>
        </p:spPr>
        <p:txBody>
          <a:bodyPr wrap="square">
            <a:spAutoFit/>
          </a:bodyPr>
          <a:lstStyle/>
          <a:p>
            <a:pPr marL="342900" indent="-342900">
              <a:lnSpc>
                <a:spcPct val="150000"/>
              </a:lnSpc>
              <a:spcBef>
                <a:spcPts val="1800"/>
              </a:spcBef>
              <a:buClr>
                <a:srgbClr val="005AAC"/>
              </a:buClr>
              <a:buSzPct val="150000"/>
              <a:buFont typeface="Arial" panose="020B0604020202020204" pitchFamily="34" charset="0"/>
              <a:buChar char="•"/>
              <a:defRPr/>
            </a:pPr>
            <a:r>
              <a:rPr lang="en-US" sz="2200" dirty="0">
                <a:latin typeface="+mj-lt"/>
              </a:rPr>
              <a:t>X</a:t>
            </a:r>
          </a:p>
          <a:p>
            <a:pPr marL="342900" indent="-342900">
              <a:lnSpc>
                <a:spcPct val="150000"/>
              </a:lnSpc>
              <a:spcBef>
                <a:spcPts val="1800"/>
              </a:spcBef>
              <a:buClr>
                <a:srgbClr val="005AAC"/>
              </a:buClr>
              <a:buSzPct val="150000"/>
              <a:buFont typeface="Arial" panose="020B0604020202020204" pitchFamily="34" charset="0"/>
              <a:buChar char="•"/>
              <a:defRPr/>
            </a:pPr>
            <a:r>
              <a:rPr lang="en-US" sz="2200" dirty="0">
                <a:latin typeface="+mj-lt"/>
              </a:rPr>
              <a:t>X</a:t>
            </a:r>
          </a:p>
          <a:p>
            <a:pPr marL="342900" indent="-342900">
              <a:lnSpc>
                <a:spcPct val="150000"/>
              </a:lnSpc>
              <a:spcBef>
                <a:spcPts val="1800"/>
              </a:spcBef>
              <a:buClr>
                <a:srgbClr val="005AAC"/>
              </a:buClr>
              <a:buSzPct val="150000"/>
              <a:buFont typeface="Arial" panose="020B0604020202020204" pitchFamily="34" charset="0"/>
              <a:buChar char="•"/>
              <a:defRPr/>
            </a:pPr>
            <a:r>
              <a:rPr lang="en-US" sz="2200" dirty="0">
                <a:latin typeface="+mj-lt"/>
              </a:rPr>
              <a:t>X</a:t>
            </a:r>
          </a:p>
          <a:p>
            <a:pPr marL="342900" indent="-342900">
              <a:lnSpc>
                <a:spcPct val="150000"/>
              </a:lnSpc>
              <a:spcBef>
                <a:spcPts val="1800"/>
              </a:spcBef>
              <a:buClr>
                <a:srgbClr val="005AAC"/>
              </a:buClr>
              <a:buSzPct val="150000"/>
              <a:buFont typeface="Arial" panose="020B0604020202020204" pitchFamily="34" charset="0"/>
              <a:buChar char="•"/>
              <a:defRPr/>
            </a:pPr>
            <a:r>
              <a:rPr lang="en-US" sz="2200" dirty="0">
                <a:latin typeface="+mj-lt"/>
              </a:rPr>
              <a:t>X</a:t>
            </a:r>
          </a:p>
          <a:p>
            <a:pPr marL="342900" indent="-342900">
              <a:lnSpc>
                <a:spcPct val="150000"/>
              </a:lnSpc>
              <a:spcBef>
                <a:spcPts val="1800"/>
              </a:spcBef>
              <a:buClr>
                <a:srgbClr val="005AAC"/>
              </a:buClr>
              <a:buSzPct val="150000"/>
              <a:buFont typeface="Arial" panose="020B0604020202020204" pitchFamily="34" charset="0"/>
              <a:buChar char="•"/>
              <a:defRPr/>
            </a:pPr>
            <a:r>
              <a:rPr lang="en-US" sz="2200" dirty="0">
                <a:latin typeface="+mj-lt"/>
              </a:rPr>
              <a:t>X</a:t>
            </a:r>
          </a:p>
        </p:txBody>
      </p:sp>
      <p:sp>
        <p:nvSpPr>
          <p:cNvPr id="6" name="Marcador de Posição do Número do Diapositivo 5"/>
          <p:cNvSpPr>
            <a:spLocks noGrp="1"/>
          </p:cNvSpPr>
          <p:nvPr>
            <p:ph type="sldNum" sz="quarter" idx="12"/>
          </p:nvPr>
        </p:nvSpPr>
        <p:spPr/>
        <p:txBody>
          <a:bodyPr/>
          <a:lstStyle/>
          <a:p>
            <a:fld id="{D68C7E77-50DC-42A9-85DB-2C6DE379244F}" type="slidenum">
              <a:rPr lang="en-GB" smtClean="0"/>
              <a:t>6</a:t>
            </a:fld>
            <a:endParaRPr lang="en-GB"/>
          </a:p>
        </p:txBody>
      </p:sp>
    </p:spTree>
    <p:extLst>
      <p:ext uri="{BB962C8B-B14F-4D97-AF65-F5344CB8AC3E}">
        <p14:creationId xmlns:p14="http://schemas.microsoft.com/office/powerpoint/2010/main" val="2924842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rotWithShape="1">
          <a:blip r:embed="rId3">
            <a:extLst>
              <a:ext uri="{28A0092B-C50C-407E-A947-70E740481C1C}">
                <a14:useLocalDpi xmlns:a14="http://schemas.microsoft.com/office/drawing/2010/main" val="0"/>
              </a:ext>
            </a:extLst>
          </a:blip>
          <a:srcRect t="24191" b="1815"/>
          <a:stretch/>
        </p:blipFill>
        <p:spPr>
          <a:xfrm>
            <a:off x="2607944" y="6212486"/>
            <a:ext cx="3928109" cy="491172"/>
          </a:xfrm>
          <a:prstGeom prst="rect">
            <a:avLst/>
          </a:prstGeom>
        </p:spPr>
      </p:pic>
      <p:sp>
        <p:nvSpPr>
          <p:cNvPr id="4" name="Marcador de Posição do Número do Diapositivo 3"/>
          <p:cNvSpPr>
            <a:spLocks noGrp="1"/>
          </p:cNvSpPr>
          <p:nvPr>
            <p:ph type="sldNum" sz="quarter" idx="4"/>
          </p:nvPr>
        </p:nvSpPr>
        <p:spPr/>
        <p:txBody>
          <a:bodyPr/>
          <a:lstStyle/>
          <a:p>
            <a:fld id="{8D373E34-DEE9-43C1-9EAD-47660E828FED}" type="slidenum">
              <a:rPr lang="en-GB" smtClean="0"/>
              <a:pPr/>
              <a:t>7</a:t>
            </a:fld>
            <a:endParaRPr lang="en-GB" dirty="0"/>
          </a:p>
        </p:txBody>
      </p:sp>
      <p:sp>
        <p:nvSpPr>
          <p:cNvPr id="9" name="CaixaDeTexto 8"/>
          <p:cNvSpPr txBox="1"/>
          <p:nvPr/>
        </p:nvSpPr>
        <p:spPr>
          <a:xfrm>
            <a:off x="9206645" y="6413681"/>
            <a:ext cx="2731132" cy="276999"/>
          </a:xfrm>
          <a:prstGeom prst="rect">
            <a:avLst/>
          </a:prstGeom>
          <a:noFill/>
        </p:spPr>
        <p:txBody>
          <a:bodyPr wrap="none" rtlCol="0">
            <a:spAutoFit/>
          </a:bodyPr>
          <a:lstStyle/>
          <a:p>
            <a:r>
              <a:rPr lang="pt-PT" sz="1200" dirty="0">
                <a:solidFill>
                  <a:schemeClr val="bg1">
                    <a:lumMod val="65000"/>
                  </a:schemeClr>
                </a:solidFill>
              </a:rPr>
              <a:t>© UNIVERSIDADE NOVA DE LISBOA 2018</a:t>
            </a:r>
          </a:p>
        </p:txBody>
      </p:sp>
      <p:sp>
        <p:nvSpPr>
          <p:cNvPr id="12" name="Título 1"/>
          <p:cNvSpPr txBox="1">
            <a:spLocks/>
          </p:cNvSpPr>
          <p:nvPr/>
        </p:nvSpPr>
        <p:spPr>
          <a:xfrm>
            <a:off x="-749212" y="515273"/>
            <a:ext cx="10862838" cy="528035"/>
          </a:xfrm>
          <a:prstGeom prst="rect">
            <a:avLst/>
          </a:prstGeom>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000" b="1" dirty="0">
                <a:solidFill>
                  <a:schemeClr val="bg1"/>
                </a:solidFill>
              </a:rPr>
              <a:t>EXERCISE 1 - STAGES OF INSTITUTIONAL DEVELOPMENT</a:t>
            </a:r>
          </a:p>
          <a:p>
            <a:pPr algn="ctr"/>
            <a:r>
              <a:rPr lang="en-GB" sz="3400" b="1" dirty="0">
                <a:solidFill>
                  <a:schemeClr val="bg1"/>
                </a:solidFill>
              </a:rPr>
              <a:t> </a:t>
            </a:r>
          </a:p>
        </p:txBody>
      </p:sp>
      <p:sp>
        <p:nvSpPr>
          <p:cNvPr id="24" name="CaixaDeTexto 23"/>
          <p:cNvSpPr txBox="1"/>
          <p:nvPr/>
        </p:nvSpPr>
        <p:spPr>
          <a:xfrm>
            <a:off x="457199" y="2095691"/>
            <a:ext cx="4485503" cy="2800767"/>
          </a:xfrm>
          <a:prstGeom prst="rect">
            <a:avLst/>
          </a:prstGeom>
          <a:noFill/>
          <a:ln>
            <a:noFill/>
          </a:ln>
        </p:spPr>
        <p:txBody>
          <a:bodyPr wrap="square" rtlCol="0">
            <a:spAutoFit/>
          </a:bodyPr>
          <a:lstStyle/>
          <a:p>
            <a:pPr marL="514350" indent="-514350">
              <a:buClr>
                <a:srgbClr val="005AAC"/>
              </a:buClr>
              <a:buAutoNum type="arabicPeriod"/>
            </a:pPr>
            <a:r>
              <a:rPr lang="en-US" sz="2200" dirty="0">
                <a:latin typeface="+mj-lt"/>
              </a:rPr>
              <a:t>In which stage do each group situate the University? Why?</a:t>
            </a:r>
          </a:p>
          <a:p>
            <a:pPr marL="514350" indent="-514350">
              <a:buClr>
                <a:srgbClr val="005AAC"/>
              </a:buClr>
              <a:buAutoNum type="arabicPeriod"/>
            </a:pPr>
            <a:endParaRPr lang="en-US" sz="2200" dirty="0">
              <a:latin typeface="+mj-lt"/>
            </a:endParaRPr>
          </a:p>
          <a:p>
            <a:pPr marL="514350" indent="-514350">
              <a:buClr>
                <a:srgbClr val="005AAC"/>
              </a:buClr>
              <a:buAutoNum type="arabicPeriod"/>
            </a:pPr>
            <a:r>
              <a:rPr lang="en-US" sz="2200" dirty="0">
                <a:latin typeface="+mj-lt"/>
              </a:rPr>
              <a:t>Discuss and confront individual and group opinions</a:t>
            </a:r>
          </a:p>
          <a:p>
            <a:pPr marL="514350" indent="-514350">
              <a:buClr>
                <a:srgbClr val="005AAC"/>
              </a:buClr>
              <a:buAutoNum type="arabicPeriod"/>
            </a:pPr>
            <a:endParaRPr lang="en-US" sz="2200" dirty="0">
              <a:latin typeface="+mj-lt"/>
            </a:endParaRPr>
          </a:p>
          <a:p>
            <a:pPr marL="514350" indent="-514350">
              <a:buClr>
                <a:srgbClr val="005AAC"/>
              </a:buClr>
              <a:buAutoNum type="arabicPeriod"/>
            </a:pPr>
            <a:endParaRPr lang="en-US" sz="2200" dirty="0">
              <a:latin typeface="+mj-lt"/>
            </a:endParaRPr>
          </a:p>
          <a:p>
            <a:pPr marL="514350" indent="-514350">
              <a:buClr>
                <a:srgbClr val="005AAC"/>
              </a:buClr>
              <a:buAutoNum type="arabicPeriod"/>
            </a:pPr>
            <a:r>
              <a:rPr lang="en-US" sz="2200" dirty="0">
                <a:latin typeface="+mj-lt"/>
              </a:rPr>
              <a:t>Large group discussion</a:t>
            </a:r>
          </a:p>
        </p:txBody>
      </p:sp>
      <p:pic>
        <p:nvPicPr>
          <p:cNvPr id="1028" name="Picture 4" descr="Resultado de imagem para university icon"/>
          <p:cNvPicPr>
            <a:picLocks noChangeAspect="1" noChangeArrowheads="1"/>
          </p:cNvPicPr>
          <p:nvPr/>
        </p:nvPicPr>
        <p:blipFill rotWithShape="1">
          <a:blip r:embed="rId4">
            <a:extLst>
              <a:ext uri="{28A0092B-C50C-407E-A947-70E740481C1C}">
                <a14:useLocalDpi xmlns:a14="http://schemas.microsoft.com/office/drawing/2010/main" val="0"/>
              </a:ext>
            </a:extLst>
          </a:blip>
          <a:srcRect t="10401" b="8226"/>
          <a:stretch/>
        </p:blipFill>
        <p:spPr bwMode="auto">
          <a:xfrm>
            <a:off x="4994297" y="1583292"/>
            <a:ext cx="4149703" cy="3376743"/>
          </a:xfrm>
          <a:prstGeom prst="rect">
            <a:avLst/>
          </a:prstGeom>
          <a:noFill/>
          <a:extLst>
            <a:ext uri="{909E8E84-426E-40DD-AFC4-6F175D3DCCD1}">
              <a14:hiddenFill xmlns:a14="http://schemas.microsoft.com/office/drawing/2010/main">
                <a:solidFill>
                  <a:srgbClr val="FFFFFF"/>
                </a:solidFill>
              </a14:hiddenFill>
            </a:ext>
          </a:extLst>
        </p:spPr>
      </p:pic>
      <p:sp>
        <p:nvSpPr>
          <p:cNvPr id="28" name="Retângulo 27"/>
          <p:cNvSpPr/>
          <p:nvPr/>
        </p:nvSpPr>
        <p:spPr>
          <a:xfrm>
            <a:off x="510140" y="1583293"/>
            <a:ext cx="1646861" cy="430887"/>
          </a:xfrm>
          <a:prstGeom prst="rect">
            <a:avLst/>
          </a:prstGeom>
        </p:spPr>
        <p:txBody>
          <a:bodyPr wrap="none">
            <a:spAutoFit/>
          </a:bodyPr>
          <a:lstStyle/>
          <a:p>
            <a:r>
              <a:rPr lang="en-GB" sz="2200" dirty="0">
                <a:solidFill>
                  <a:srgbClr val="005AAC"/>
                </a:solidFill>
              </a:rPr>
              <a:t>Small Group </a:t>
            </a:r>
            <a:endParaRPr lang="en-GB" sz="2200" dirty="0"/>
          </a:p>
        </p:txBody>
      </p:sp>
      <p:sp>
        <p:nvSpPr>
          <p:cNvPr id="29" name="Retângulo 28"/>
          <p:cNvSpPr/>
          <p:nvPr/>
        </p:nvSpPr>
        <p:spPr>
          <a:xfrm>
            <a:off x="508794" y="4080584"/>
            <a:ext cx="1647054" cy="430887"/>
          </a:xfrm>
          <a:prstGeom prst="rect">
            <a:avLst/>
          </a:prstGeom>
        </p:spPr>
        <p:txBody>
          <a:bodyPr wrap="none">
            <a:spAutoFit/>
          </a:bodyPr>
          <a:lstStyle/>
          <a:p>
            <a:r>
              <a:rPr lang="en-GB" sz="2200" dirty="0">
                <a:solidFill>
                  <a:srgbClr val="005AAC"/>
                </a:solidFill>
              </a:rPr>
              <a:t>Large Group </a:t>
            </a:r>
            <a:endParaRPr lang="en-GB" sz="2200" dirty="0"/>
          </a:p>
        </p:txBody>
      </p:sp>
    </p:spTree>
    <p:extLst>
      <p:ext uri="{BB962C8B-B14F-4D97-AF65-F5344CB8AC3E}">
        <p14:creationId xmlns:p14="http://schemas.microsoft.com/office/powerpoint/2010/main" val="3045838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ângulo 9"/>
          <p:cNvSpPr/>
          <p:nvPr/>
        </p:nvSpPr>
        <p:spPr>
          <a:xfrm>
            <a:off x="-67564" y="4204614"/>
            <a:ext cx="9144000" cy="769441"/>
          </a:xfrm>
          <a:prstGeom prst="rect">
            <a:avLst/>
          </a:prstGeom>
        </p:spPr>
        <p:txBody>
          <a:bodyPr wrap="square">
            <a:spAutoFit/>
          </a:bodyPr>
          <a:lstStyle/>
          <a:p>
            <a:pPr algn="ctr"/>
            <a:r>
              <a:rPr lang="pt-PT" sz="4400" dirty="0">
                <a:solidFill>
                  <a:schemeClr val="accent3">
                    <a:lumMod val="50000"/>
                  </a:schemeClr>
                </a:solidFill>
              </a:rPr>
              <a:t>Coffee-break</a:t>
            </a:r>
          </a:p>
        </p:txBody>
      </p:sp>
      <p:grpSp>
        <p:nvGrpSpPr>
          <p:cNvPr id="4" name="Grupo 3"/>
          <p:cNvGrpSpPr/>
          <p:nvPr/>
        </p:nvGrpSpPr>
        <p:grpSpPr>
          <a:xfrm>
            <a:off x="0" y="1952625"/>
            <a:ext cx="9141508" cy="2118901"/>
            <a:chOff x="0" y="1952625"/>
            <a:chExt cx="9141508" cy="2118901"/>
          </a:xfrm>
        </p:grpSpPr>
        <p:pic>
          <p:nvPicPr>
            <p:cNvPr id="12" name="Imagem 11"/>
            <p:cNvPicPr>
              <a:picLocks noChangeAspect="1"/>
            </p:cNvPicPr>
            <p:nvPr/>
          </p:nvPicPr>
          <p:blipFill rotWithShape="1">
            <a:blip r:embed="rId2">
              <a:extLst>
                <a:ext uri="{28A0092B-C50C-407E-A947-70E740481C1C}">
                  <a14:useLocalDpi xmlns:a14="http://schemas.microsoft.com/office/drawing/2010/main" val="0"/>
                </a:ext>
              </a:extLst>
            </a:blip>
            <a:srcRect l="14093" t="11332" r="8972" b="9133"/>
            <a:stretch/>
          </p:blipFill>
          <p:spPr>
            <a:xfrm>
              <a:off x="6756654" y="1952625"/>
              <a:ext cx="2384854" cy="2118901"/>
            </a:xfrm>
            <a:prstGeom prst="rect">
              <a:avLst/>
            </a:prstGeom>
          </p:spPr>
        </p:pic>
        <p:pic>
          <p:nvPicPr>
            <p:cNvPr id="17" name="Imagem 16"/>
            <p:cNvPicPr>
              <a:picLocks noChangeAspect="1"/>
            </p:cNvPicPr>
            <p:nvPr/>
          </p:nvPicPr>
          <p:blipFill rotWithShape="1">
            <a:blip r:embed="rId2">
              <a:extLst>
                <a:ext uri="{28A0092B-C50C-407E-A947-70E740481C1C}">
                  <a14:useLocalDpi xmlns:a14="http://schemas.microsoft.com/office/drawing/2010/main" val="0"/>
                </a:ext>
              </a:extLst>
            </a:blip>
            <a:srcRect l="14093" t="11332" r="8972" b="9133"/>
            <a:stretch/>
          </p:blipFill>
          <p:spPr>
            <a:xfrm>
              <a:off x="4504436" y="1952625"/>
              <a:ext cx="2384854" cy="2118901"/>
            </a:xfrm>
            <a:prstGeom prst="rect">
              <a:avLst/>
            </a:prstGeom>
          </p:spPr>
        </p:pic>
        <p:pic>
          <p:nvPicPr>
            <p:cNvPr id="18" name="Imagem 17"/>
            <p:cNvPicPr>
              <a:picLocks noChangeAspect="1"/>
            </p:cNvPicPr>
            <p:nvPr/>
          </p:nvPicPr>
          <p:blipFill rotWithShape="1">
            <a:blip r:embed="rId2">
              <a:extLst>
                <a:ext uri="{28A0092B-C50C-407E-A947-70E740481C1C}">
                  <a14:useLocalDpi xmlns:a14="http://schemas.microsoft.com/office/drawing/2010/main" val="0"/>
                </a:ext>
              </a:extLst>
            </a:blip>
            <a:srcRect l="14093" t="11332" r="8972" b="9133"/>
            <a:stretch/>
          </p:blipFill>
          <p:spPr>
            <a:xfrm>
              <a:off x="2252218" y="1952625"/>
              <a:ext cx="2384854" cy="2118901"/>
            </a:xfrm>
            <a:prstGeom prst="rect">
              <a:avLst/>
            </a:prstGeom>
          </p:spPr>
        </p:pic>
        <p:pic>
          <p:nvPicPr>
            <p:cNvPr id="19" name="Imagem 18"/>
            <p:cNvPicPr>
              <a:picLocks noChangeAspect="1"/>
            </p:cNvPicPr>
            <p:nvPr/>
          </p:nvPicPr>
          <p:blipFill rotWithShape="1">
            <a:blip r:embed="rId2">
              <a:extLst>
                <a:ext uri="{28A0092B-C50C-407E-A947-70E740481C1C}">
                  <a14:useLocalDpi xmlns:a14="http://schemas.microsoft.com/office/drawing/2010/main" val="0"/>
                </a:ext>
              </a:extLst>
            </a:blip>
            <a:srcRect l="14093" t="11332" r="8972" b="9133"/>
            <a:stretch/>
          </p:blipFill>
          <p:spPr>
            <a:xfrm>
              <a:off x="0" y="1952625"/>
              <a:ext cx="2384854" cy="2118901"/>
            </a:xfrm>
            <a:prstGeom prst="rect">
              <a:avLst/>
            </a:prstGeom>
          </p:spPr>
        </p:pic>
      </p:grpSp>
    </p:spTree>
    <p:extLst>
      <p:ext uri="{BB962C8B-B14F-4D97-AF65-F5344CB8AC3E}">
        <p14:creationId xmlns:p14="http://schemas.microsoft.com/office/powerpoint/2010/main" val="845298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Retângulo 1"/>
          <p:cNvSpPr/>
          <p:nvPr/>
        </p:nvSpPr>
        <p:spPr>
          <a:xfrm>
            <a:off x="0" y="1353917"/>
            <a:ext cx="9144000" cy="769441"/>
          </a:xfrm>
          <a:prstGeom prst="rect">
            <a:avLst/>
          </a:prstGeom>
        </p:spPr>
        <p:txBody>
          <a:bodyPr wrap="square">
            <a:spAutoFit/>
          </a:bodyPr>
          <a:lstStyle/>
          <a:p>
            <a:pPr algn="ctr"/>
            <a:r>
              <a:rPr lang="en-US" sz="4400" b="1" dirty="0">
                <a:solidFill>
                  <a:srgbClr val="005AAC"/>
                </a:solidFill>
              </a:rPr>
              <a:t>Rituals and Culture</a:t>
            </a:r>
          </a:p>
        </p:txBody>
      </p:sp>
      <p:sp>
        <p:nvSpPr>
          <p:cNvPr id="8" name="Marcador de Posição do Número do Diapositivo 7"/>
          <p:cNvSpPr>
            <a:spLocks noGrp="1"/>
          </p:cNvSpPr>
          <p:nvPr>
            <p:ph type="sldNum" sz="quarter" idx="12"/>
          </p:nvPr>
        </p:nvSpPr>
        <p:spPr/>
        <p:txBody>
          <a:bodyPr/>
          <a:lstStyle/>
          <a:p>
            <a:fld id="{D68C7E77-50DC-42A9-85DB-2C6DE379244F}" type="slidenum">
              <a:rPr lang="en-GB" smtClean="0"/>
              <a:t>9</a:t>
            </a:fld>
            <a:endParaRPr lang="en-GB"/>
          </a:p>
        </p:txBody>
      </p:sp>
      <p:sp>
        <p:nvSpPr>
          <p:cNvPr id="3" name="Triângulo isósceles 2"/>
          <p:cNvSpPr/>
          <p:nvPr/>
        </p:nvSpPr>
        <p:spPr>
          <a:xfrm>
            <a:off x="3120081" y="2928551"/>
            <a:ext cx="2903838" cy="1977081"/>
          </a:xfrm>
          <a:prstGeom prst="triangle">
            <a:avLst/>
          </a:prstGeom>
          <a:solidFill>
            <a:schemeClr val="bg1"/>
          </a:solidFill>
          <a:ln>
            <a:solidFill>
              <a:srgbClr val="005A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tângulo 3"/>
          <p:cNvSpPr/>
          <p:nvPr/>
        </p:nvSpPr>
        <p:spPr>
          <a:xfrm>
            <a:off x="4129892" y="2559219"/>
            <a:ext cx="884216" cy="369332"/>
          </a:xfrm>
          <a:prstGeom prst="rect">
            <a:avLst/>
          </a:prstGeom>
        </p:spPr>
        <p:txBody>
          <a:bodyPr wrap="none">
            <a:spAutoFit/>
          </a:bodyPr>
          <a:lstStyle/>
          <a:p>
            <a:r>
              <a:rPr lang="en-US" b="1" dirty="0">
                <a:solidFill>
                  <a:srgbClr val="005AAC"/>
                </a:solidFill>
              </a:rPr>
              <a:t>Culture</a:t>
            </a:r>
            <a:endParaRPr lang="en-GB" dirty="0"/>
          </a:p>
        </p:txBody>
      </p:sp>
      <p:sp>
        <p:nvSpPr>
          <p:cNvPr id="6" name="Retângulo 5"/>
          <p:cNvSpPr/>
          <p:nvPr/>
        </p:nvSpPr>
        <p:spPr>
          <a:xfrm>
            <a:off x="2082790" y="4720966"/>
            <a:ext cx="744114" cy="369332"/>
          </a:xfrm>
          <a:prstGeom prst="rect">
            <a:avLst/>
          </a:prstGeom>
        </p:spPr>
        <p:txBody>
          <a:bodyPr wrap="none">
            <a:spAutoFit/>
          </a:bodyPr>
          <a:lstStyle/>
          <a:p>
            <a:r>
              <a:rPr lang="en-US" b="1" dirty="0">
                <a:solidFill>
                  <a:srgbClr val="005AAC"/>
                </a:solidFill>
              </a:rPr>
              <a:t>Ritual</a:t>
            </a:r>
            <a:endParaRPr lang="en-GB" dirty="0"/>
          </a:p>
        </p:txBody>
      </p:sp>
      <p:sp>
        <p:nvSpPr>
          <p:cNvPr id="7" name="Retângulo 6"/>
          <p:cNvSpPr/>
          <p:nvPr/>
        </p:nvSpPr>
        <p:spPr>
          <a:xfrm>
            <a:off x="6023919" y="4736756"/>
            <a:ext cx="668773" cy="369332"/>
          </a:xfrm>
          <a:prstGeom prst="rect">
            <a:avLst/>
          </a:prstGeom>
        </p:spPr>
        <p:txBody>
          <a:bodyPr wrap="none">
            <a:spAutoFit/>
          </a:bodyPr>
          <a:lstStyle/>
          <a:p>
            <a:r>
              <a:rPr lang="en-US" b="1" dirty="0">
                <a:solidFill>
                  <a:srgbClr val="005AAC"/>
                </a:solidFill>
              </a:rPr>
              <a:t>Code</a:t>
            </a:r>
            <a:endParaRPr lang="en-GB" dirty="0"/>
          </a:p>
        </p:txBody>
      </p:sp>
    </p:spTree>
    <p:extLst>
      <p:ext uri="{BB962C8B-B14F-4D97-AF65-F5344CB8AC3E}">
        <p14:creationId xmlns:p14="http://schemas.microsoft.com/office/powerpoint/2010/main" val="3615203159"/>
      </p:ext>
    </p:extLst>
  </p:cSld>
  <p:clrMapOvr>
    <a:masterClrMapping/>
  </p:clrMapOvr>
</p:sld>
</file>

<file path=ppt/theme/theme1.xml><?xml version="1.0" encoding="utf-8"?>
<a:theme xmlns:a="http://schemas.openxmlformats.org/drawingml/2006/main" name="Motyw pakietu Office">
  <a:themeElements>
    <a:clrScheme name="Motyw pakietu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yw pakietu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1905</TotalTime>
  <Words>939</Words>
  <Application>Microsoft Office PowerPoint</Application>
  <PresentationFormat>Apresentação no Ecrã (4:3)</PresentationFormat>
  <Paragraphs>200</Paragraphs>
  <Slides>26</Slides>
  <Notes>12</Notes>
  <HiddenSlides>0</HiddenSlides>
  <MMClips>0</MMClips>
  <ScaleCrop>false</ScaleCrop>
  <HeadingPairs>
    <vt:vector size="4" baseType="variant">
      <vt:variant>
        <vt:lpstr>Tema</vt:lpstr>
      </vt:variant>
      <vt:variant>
        <vt:i4>1</vt:i4>
      </vt:variant>
      <vt:variant>
        <vt:lpstr>Títulos dos diapositivos</vt:lpstr>
      </vt:variant>
      <vt:variant>
        <vt:i4>26</vt:i4>
      </vt:variant>
    </vt:vector>
  </HeadingPairs>
  <TitlesOfParts>
    <vt:vector size="27" baseType="lpstr">
      <vt:lpstr>Motyw pakietu Office</vt:lpstr>
      <vt:lpstr>Personal Development  and  Intellectual Honesty</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DEBRIEFING Effective Communication and Active Listening Tips</vt:lpstr>
      <vt:lpstr>DEBRIEFING Tips for an Effective Feedback</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W7C</dc:creator>
  <cp:lastModifiedBy>Joana Marques</cp:lastModifiedBy>
  <cp:revision>95</cp:revision>
  <cp:lastPrinted>2018-07-31T16:18:42Z</cp:lastPrinted>
  <dcterms:created xsi:type="dcterms:W3CDTF">2017-11-17T18:15:32Z</dcterms:created>
  <dcterms:modified xsi:type="dcterms:W3CDTF">2018-08-29T14:55:21Z</dcterms:modified>
</cp:coreProperties>
</file>